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87" r:id="rId2"/>
    <p:sldId id="278" r:id="rId3"/>
    <p:sldId id="321" r:id="rId4"/>
    <p:sldId id="326" r:id="rId5"/>
    <p:sldId id="355" r:id="rId6"/>
    <p:sldId id="345" r:id="rId7"/>
    <p:sldId id="346" r:id="rId8"/>
    <p:sldId id="311" r:id="rId9"/>
    <p:sldId id="310" r:id="rId10"/>
    <p:sldId id="335" r:id="rId11"/>
    <p:sldId id="339" r:id="rId12"/>
    <p:sldId id="347" r:id="rId13"/>
    <p:sldId id="348" r:id="rId14"/>
    <p:sldId id="336" r:id="rId15"/>
    <p:sldId id="342" r:id="rId16"/>
    <p:sldId id="338" r:id="rId17"/>
    <p:sldId id="341" r:id="rId18"/>
    <p:sldId id="349" r:id="rId19"/>
    <p:sldId id="350" r:id="rId20"/>
    <p:sldId id="343" r:id="rId21"/>
    <p:sldId id="340" r:id="rId22"/>
    <p:sldId id="351" r:id="rId23"/>
    <p:sldId id="352" r:id="rId24"/>
    <p:sldId id="356" r:id="rId25"/>
    <p:sldId id="357" r:id="rId26"/>
    <p:sldId id="358" r:id="rId27"/>
    <p:sldId id="353" r:id="rId28"/>
    <p:sldId id="354" r:id="rId29"/>
    <p:sldId id="300" r:id="rId30"/>
    <p:sldId id="325" r:id="rId31"/>
    <p:sldId id="324" r:id="rId3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00"/>
    <a:srgbClr val="005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81" autoAdjust="0"/>
  </p:normalViewPr>
  <p:slideViewPr>
    <p:cSldViewPr snapToGrid="0" snapToObjects="1">
      <p:cViewPr>
        <p:scale>
          <a:sx n="75" d="100"/>
          <a:sy n="75" d="100"/>
        </p:scale>
        <p:origin x="-266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E92423B-1091-B04D-A796-001D93D0B12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0676F55-7A57-3A4A-B484-9D46FBC31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816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049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UK Climate Change Risk Assessment 2017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 smtClean="0"/>
              <a:t>In the 2017 CC Risk Assessment – Health care sector is an integral part</a:t>
            </a:r>
            <a:r>
              <a:rPr lang="en-US" baseline="0" dirty="0" smtClean="0"/>
              <a:t> of report</a:t>
            </a:r>
            <a:endParaRPr lang="en-US" dirty="0" smtClean="0"/>
          </a:p>
          <a:p>
            <a:r>
              <a:rPr lang="en-US" dirty="0" smtClean="0"/>
              <a:t>Note the long term planning aspects. Not common in HC planning window. But senior government can</a:t>
            </a:r>
            <a:r>
              <a:rPr lang="en-US" baseline="0" dirty="0" smtClean="0"/>
              <a:t> look at it this way.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76F55-7A57-3A4A-B484-9D46FBC31D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8791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solidFill>
                  <a:schemeClr val="tx1"/>
                </a:solidFill>
              </a:rPr>
              <a:t>Climate change will impact all areas of the country. The nature and the extent will vary across Canada and some of the key projected changes by region are: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next section you will start to use the the</a:t>
            </a:r>
            <a:r>
              <a:rPr lang="en-US" baseline="0" dirty="0" smtClean="0"/>
              <a:t> climate change risks you have identified.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 err="1" smtClean="0"/>
              <a:t>infographic</a:t>
            </a:r>
            <a:r>
              <a:rPr lang="en-US" baseline="0" dirty="0" smtClean="0"/>
              <a:t> from the APHA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76F55-7A57-3A4A-B484-9D46FBC31DA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054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2508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2508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2508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anyone want to do a </a:t>
            </a:r>
            <a:r>
              <a:rPr lang="en-US" dirty="0" err="1" smtClean="0"/>
              <a:t>ppt</a:t>
            </a:r>
            <a:r>
              <a:rPr lang="en-US" dirty="0" smtClean="0"/>
              <a:t> presentation to new team members?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76F55-7A57-3A4A-B484-9D46FBC31D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225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4E371-1780-49CB-BD44-EA0A38EF2B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33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896D-964F-5044-AA00-15BECD60281A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4A97-AB96-8842-9EBA-6EB23180E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24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896D-964F-5044-AA00-15BECD60281A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4A97-AB96-8842-9EBA-6EB23180E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445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896D-964F-5044-AA00-15BECD60281A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4A97-AB96-8842-9EBA-6EB23180E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023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896D-964F-5044-AA00-15BECD60281A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4A97-AB96-8842-9EBA-6EB23180E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225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896D-964F-5044-AA00-15BECD60281A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4A97-AB96-8842-9EBA-6EB23180E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4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896D-964F-5044-AA00-15BECD60281A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4A97-AB96-8842-9EBA-6EB23180E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774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896D-964F-5044-AA00-15BECD60281A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4A97-AB96-8842-9EBA-6EB23180E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89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896D-964F-5044-AA00-15BECD60281A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4A97-AB96-8842-9EBA-6EB23180E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520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896D-964F-5044-AA00-15BECD60281A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4A97-AB96-8842-9EBA-6EB23180E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57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896D-964F-5044-AA00-15BECD60281A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4A97-AB96-8842-9EBA-6EB23180E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951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896D-964F-5044-AA00-15BECD60281A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4A97-AB96-8842-9EBA-6EB23180E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870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5896D-964F-5044-AA00-15BECD60281A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4A97-AB96-8842-9EBA-6EB23180E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251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hac-aspc.gc.ca/hp-ps/eph-esp/fs-fi-a-eng.ph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join.me/963-150-898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pha.org/news-and-media/multimedia/infographics/how-climate-change-affects-your-health" TargetMode="External"/><Relationship Id="rId5" Type="http://schemas.openxmlformats.org/officeDocument/2006/relationships/hyperlink" Target="http://www.ecohealth-ontario.ca/files/EcoHealth_Poster_v2_Sep22_2_2.pdf" TargetMode="External"/><Relationship Id="rId4" Type="http://schemas.openxmlformats.org/officeDocument/2006/relationships/hyperlink" Target="http://www.thelancet.com/infographics/planetary-health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1.jpeg"/><Relationship Id="rId4" Type="http://schemas.openxmlformats.org/officeDocument/2006/relationships/hyperlink" Target="http://www.otf.ca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kent@greenhealthcare.ca" TargetMode="External"/><Relationship Id="rId3" Type="http://schemas.openxmlformats.org/officeDocument/2006/relationships/notesSlide" Target="../notesSlides/notesSlide30.xml"/><Relationship Id="rId7" Type="http://schemas.openxmlformats.org/officeDocument/2006/relationships/hyperlink" Target="mailto:linda@greenhealthcare.ca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mailto:edward.rubinstein@uhn.ca" TargetMode="External"/><Relationship Id="rId5" Type="http://schemas.openxmlformats.org/officeDocument/2006/relationships/hyperlink" Target="mailto:stewart.dankner@UHN.ca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greenhealthcare.ca/mentoringcohor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reenhealthcare.ca/mentor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528" y="332656"/>
            <a:ext cx="8820472" cy="576064"/>
          </a:xfrm>
          <a:prstGeom prst="rect">
            <a:avLst/>
          </a:prstGeom>
          <a:solidFill>
            <a:srgbClr val="73BA64"/>
          </a:solidFill>
          <a:ln>
            <a:solidFill>
              <a:srgbClr val="73BA64"/>
            </a:solidFill>
          </a:ln>
          <a:extLst/>
        </p:spPr>
        <p:txBody>
          <a:bodyPr/>
          <a:lstStyle/>
          <a:p>
            <a:endParaRPr lang="en-CA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89326"/>
            <a:ext cx="4313676" cy="647700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9552" y="1052736"/>
            <a:ext cx="813618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cs typeface="Arial"/>
              </a:rPr>
              <a:t>Welcome to Health Care Climate Change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cs typeface="Arial"/>
              </a:rPr>
              <a:t>Resiliency Mentoring</a:t>
            </a:r>
            <a:endParaRPr lang="en-US" sz="3600" b="1" dirty="0">
              <a:solidFill>
                <a:srgbClr val="7030A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971600" y="2348880"/>
            <a:ext cx="71294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kern="0">
              <a:solidFill>
                <a:sysClr val="windowText" lastClr="00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79512" y="4581128"/>
            <a:ext cx="44790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endParaRPr lang="en-CA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SzPct val="100000"/>
            </a:pPr>
            <a:r>
              <a:rPr lang="en-CA" sz="2000" dirty="0" smtClean="0">
                <a:solidFill>
                  <a:srgbClr val="000000"/>
                </a:solidFill>
                <a:latin typeface="Calibri"/>
                <a:cs typeface="Calibri"/>
              </a:rPr>
              <a:t>Canadian Coalition for Green Health Care</a:t>
            </a:r>
          </a:p>
          <a:p>
            <a:pPr>
              <a:buSzPct val="100000"/>
            </a:pPr>
            <a:endParaRPr lang="fr-FR" sz="1200" dirty="0" smtClean="0">
              <a:solidFill>
                <a:srgbClr val="000000"/>
              </a:solidFill>
            </a:endParaRPr>
          </a:p>
          <a:p>
            <a:pPr>
              <a:buSzPct val="100000"/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08" y="2692400"/>
            <a:ext cx="70567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7030A0"/>
                </a:solidFill>
              </a:rPr>
              <a:t>Webinar #1	Cohort #1</a:t>
            </a:r>
          </a:p>
          <a:p>
            <a:pPr algn="ctr"/>
            <a:r>
              <a:rPr lang="en-US" sz="2600" b="1" dirty="0" smtClean="0">
                <a:solidFill>
                  <a:srgbClr val="7030A0"/>
                </a:solidFill>
              </a:rPr>
              <a:t>Site Teams, Access Local Risks, Feedback &amp; Resources</a:t>
            </a:r>
          </a:p>
          <a:p>
            <a:pPr algn="ctr"/>
            <a:r>
              <a:rPr lang="en-US" sz="2600" dirty="0" smtClean="0"/>
              <a:t>April 25, 2017</a:t>
            </a:r>
            <a:endParaRPr lang="en-CA" sz="2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70587"/>
            <a:ext cx="4571998" cy="1113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70586"/>
            <a:ext cx="4571999" cy="1113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56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>
                <a:solidFill>
                  <a:srgbClr val="FFFFFF"/>
                </a:solidFill>
              </a:rPr>
              <a:t>2</a:t>
            </a:r>
            <a:r>
              <a:rPr lang="en-CA" sz="2800" dirty="0" smtClean="0">
                <a:solidFill>
                  <a:srgbClr val="FFFFFF"/>
                </a:solidFill>
              </a:rPr>
              <a:t>. Review Items: Time to Complete the Checklist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716784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849" y="1467854"/>
            <a:ext cx="8612421" cy="381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dirty="0" smtClean="0"/>
              <a:t>UHN Experience: </a:t>
            </a:r>
          </a:p>
          <a:p>
            <a:pPr>
              <a:defRPr/>
            </a:pPr>
            <a:endParaRPr lang="en-US" altLang="en-US" sz="2800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2800" dirty="0" smtClean="0"/>
              <a:t>Divide </a:t>
            </a:r>
            <a:r>
              <a:rPr lang="en-US" altLang="en-US" sz="2800" dirty="0"/>
              <a:t>the </a:t>
            </a:r>
            <a:r>
              <a:rPr lang="en-US" altLang="en-US" sz="2800" dirty="0" smtClean="0"/>
              <a:t>Checklist </a:t>
            </a:r>
            <a:r>
              <a:rPr lang="en-US" altLang="en-US" sz="2800" dirty="0"/>
              <a:t>for independent research with the right people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altLang="en-US" sz="2800" dirty="0"/>
              <a:t>Time to coordinate the process 5-8 days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2800" dirty="0"/>
              <a:t>Met face-to-face 4 times to complete the checklist </a:t>
            </a:r>
            <a:r>
              <a:rPr lang="en-US" altLang="en-US" sz="2800" dirty="0" smtClean="0"/>
              <a:t>collaboratively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altLang="en-US" sz="2800" dirty="0" smtClean="0"/>
              <a:t>Time </a:t>
            </a:r>
            <a:r>
              <a:rPr lang="en-US" altLang="en-US" sz="2800" dirty="0"/>
              <a:t>invested by </a:t>
            </a:r>
            <a:r>
              <a:rPr lang="en-US" altLang="en-US" sz="2800" dirty="0" smtClean="0"/>
              <a:t>team </a:t>
            </a:r>
            <a:r>
              <a:rPr lang="en-US" altLang="en-US" sz="2800" dirty="0"/>
              <a:t>members 2-3 days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3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392703"/>
            <a:ext cx="7992888" cy="395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Last session discussed:</a:t>
            </a:r>
          </a:p>
          <a:p>
            <a:pPr marL="914400" lvl="1" indent="-457200" algn="l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Time </a:t>
            </a:r>
            <a:r>
              <a:rPr lang="en-US" altLang="en-US" dirty="0">
                <a:solidFill>
                  <a:schemeClr val="tx1"/>
                </a:solidFill>
              </a:rPr>
              <a:t>horizon of 5-10 years is maximum to keep administrative </a:t>
            </a:r>
            <a:r>
              <a:rPr lang="en-US" altLang="en-US" dirty="0" smtClean="0">
                <a:solidFill>
                  <a:schemeClr val="tx1"/>
                </a:solidFill>
              </a:rPr>
              <a:t>attention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When should a longer time horizon be considered?</a:t>
            </a:r>
          </a:p>
          <a:p>
            <a:pPr marL="971550" lvl="1" indent="-514350" algn="l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New buildings last 60+ years</a:t>
            </a:r>
          </a:p>
          <a:p>
            <a:pPr marL="971550" lvl="1" indent="-514350" algn="l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Other?</a:t>
            </a:r>
          </a:p>
          <a:p>
            <a:pPr algn="l"/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2.</a:t>
            </a:r>
            <a:r>
              <a:rPr lang="en-CA" sz="2800" dirty="0">
                <a:solidFill>
                  <a:srgbClr val="FFFFFF"/>
                </a:solidFill>
              </a:rPr>
              <a:t> </a:t>
            </a:r>
            <a:r>
              <a:rPr lang="en-CA" sz="2800" dirty="0" smtClean="0">
                <a:solidFill>
                  <a:srgbClr val="FFFFFF"/>
                </a:solidFill>
              </a:rPr>
              <a:t>Review Items: Time Horizon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70514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18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" y="13771"/>
            <a:ext cx="8627692" cy="6844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57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>
                <a:solidFill>
                  <a:srgbClr val="FFFFFF"/>
                </a:solidFill>
              </a:rPr>
              <a:t>3</a:t>
            </a:r>
            <a:r>
              <a:rPr lang="en-CA" sz="2800" dirty="0" smtClean="0">
                <a:solidFill>
                  <a:srgbClr val="FFFFFF"/>
                </a:solidFill>
              </a:rPr>
              <a:t>.i  Assessing your Climate Change Impacts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686" y="1205664"/>
            <a:ext cx="83261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Review of Climate Change risks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Identify your site specific Climate Change Risks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Record your Climate Change risks on the Checklist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Discussion/Questions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600" dirty="0" smtClean="0"/>
              <a:t>Each cohort member shares their progress and questions</a:t>
            </a:r>
          </a:p>
          <a:p>
            <a:pPr marL="1428750" lvl="2" indent="-514350">
              <a:buAutoNum type="arabicPeriod"/>
            </a:pPr>
            <a:endParaRPr lang="en-US" sz="2600" dirty="0"/>
          </a:p>
          <a:p>
            <a:pPr marL="1428750" lvl="2" indent="-514350">
              <a:buAutoNum type="arabicPeriod"/>
            </a:pPr>
            <a:endParaRPr lang="en-US" sz="2600" dirty="0" smtClean="0"/>
          </a:p>
          <a:p>
            <a:pPr marL="971550" lvl="1" indent="-514350">
              <a:buFont typeface="Arial"/>
              <a:buChar char="•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endParaRPr lang="en-US" sz="2800" b="1" dirty="0"/>
          </a:p>
          <a:p>
            <a:endParaRPr lang="en-US" sz="2800" dirty="0" smtClean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925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58554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/>
              <a:t>(from </a:t>
            </a:r>
            <a:r>
              <a:rPr lang="en-US" sz="2400" b="1" u="sng" dirty="0"/>
              <a:t>http:/</a:t>
            </a:r>
            <a:r>
              <a:rPr lang="en-US" sz="2400" b="1" u="sng" dirty="0" smtClean="0"/>
              <a:t>/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392703"/>
            <a:ext cx="3723373" cy="3958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800" b="1" dirty="0" smtClean="0">
                <a:solidFill>
                  <a:schemeClr val="tx1"/>
                </a:solidFill>
              </a:rPr>
              <a:t>Arctic</a:t>
            </a:r>
            <a:endParaRPr lang="en-CA" sz="28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Dramatically higher temperatures</a:t>
            </a:r>
          </a:p>
          <a:p>
            <a:pPr marL="457200" lvl="0" indent="-457200" algn="l">
              <a:buFont typeface="Arial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Increased precipitation</a:t>
            </a:r>
          </a:p>
          <a:p>
            <a:pPr marL="457200" lvl="0" indent="-457200" algn="l">
              <a:buFont typeface="Arial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Loss of permafrost and sea </a:t>
            </a:r>
            <a:r>
              <a:rPr lang="en-CA" sz="2800" dirty="0" smtClean="0">
                <a:solidFill>
                  <a:schemeClr val="tx1"/>
                </a:solidFill>
              </a:rPr>
              <a:t>ice</a:t>
            </a:r>
          </a:p>
          <a:p>
            <a:pPr lvl="0" algn="l"/>
            <a:endParaRPr lang="en-CA" sz="2800" dirty="0">
              <a:solidFill>
                <a:schemeClr val="tx1"/>
              </a:solidFill>
            </a:endParaRPr>
          </a:p>
          <a:p>
            <a:pPr algn="l"/>
            <a:r>
              <a:rPr lang="en-CA" sz="2800" b="1" dirty="0">
                <a:solidFill>
                  <a:schemeClr val="tx1"/>
                </a:solidFill>
              </a:rPr>
              <a:t>West Coast</a:t>
            </a:r>
            <a:endParaRPr lang="en-CA" sz="28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Higher temperatures</a:t>
            </a:r>
          </a:p>
          <a:p>
            <a:pPr marL="457200" lvl="0" indent="-457200" algn="l">
              <a:buFont typeface="Arial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Sea level rise, coastal flooding</a:t>
            </a:r>
          </a:p>
          <a:p>
            <a:pPr marL="457200" lvl="0" indent="-457200" algn="l">
              <a:buFont typeface="Arial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Increased snow, glacier retreat</a:t>
            </a:r>
          </a:p>
          <a:p>
            <a:pPr marL="457200" lvl="0" indent="-457200" algn="l">
              <a:buFont typeface="Arial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More severe spring floods</a:t>
            </a:r>
          </a:p>
          <a:p>
            <a:pPr marL="457200" lvl="0" indent="-457200" algn="l">
              <a:buFont typeface="Arial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More frequent and intense summer </a:t>
            </a:r>
            <a:r>
              <a:rPr lang="en-CA" sz="2800" dirty="0" smtClean="0">
                <a:solidFill>
                  <a:schemeClr val="tx1"/>
                </a:solidFill>
              </a:rPr>
              <a:t>drought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3.i Where is climate change happening in Canada?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721314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60032" y="5828440"/>
            <a:ext cx="4283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hlinkClick r:id="rId4"/>
              </a:rPr>
              <a:t>FROM: Public Health Association of Canada</a:t>
            </a:r>
          </a:p>
          <a:p>
            <a:r>
              <a:rPr lang="en-US" sz="1400" b="1" u="sng" dirty="0" smtClean="0">
                <a:hlinkClick r:id="rId4"/>
              </a:rPr>
              <a:t>http</a:t>
            </a:r>
            <a:r>
              <a:rPr lang="en-US" sz="1400" b="1" u="sng" dirty="0">
                <a:hlinkClick r:id="rId4"/>
              </a:rPr>
              <a:t>://www.phac-aspc.gc.ca/hp-ps/eph-esp/fs-fi-a-eng.php</a:t>
            </a:r>
            <a:r>
              <a:rPr lang="en-CA" sz="1400" b="1" dirty="0"/>
              <a:t>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57631" y="1238850"/>
            <a:ext cx="4365298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Prairies</a:t>
            </a:r>
            <a:endParaRPr lang="en-CA" dirty="0"/>
          </a:p>
          <a:p>
            <a:pPr marL="285750" lvl="0" indent="-285750">
              <a:buFont typeface="Arial"/>
              <a:buChar char="•"/>
            </a:pPr>
            <a:r>
              <a:rPr lang="en-CA" dirty="0"/>
              <a:t>Hotter and drier weather conditions</a:t>
            </a:r>
          </a:p>
          <a:p>
            <a:pPr marL="285750" lvl="0" indent="-285750">
              <a:buFont typeface="Arial"/>
              <a:buChar char="•"/>
            </a:pPr>
            <a:r>
              <a:rPr lang="en-CA" dirty="0"/>
              <a:t>Increased severity and length of droughts</a:t>
            </a:r>
          </a:p>
          <a:p>
            <a:pPr marL="285750" lvl="0" indent="-285750">
              <a:buFont typeface="Arial"/>
              <a:buChar char="•"/>
            </a:pPr>
            <a:r>
              <a:rPr lang="en-CA" dirty="0"/>
              <a:t>Greater frequency of flooding</a:t>
            </a:r>
          </a:p>
          <a:p>
            <a:pPr marL="285750" lvl="0" indent="-285750">
              <a:buFont typeface="Arial"/>
              <a:buChar char="•"/>
            </a:pPr>
            <a:r>
              <a:rPr lang="en-CA" dirty="0"/>
              <a:t>Warmer </a:t>
            </a:r>
            <a:r>
              <a:rPr lang="en-CA" dirty="0" smtClean="0"/>
              <a:t>winters</a:t>
            </a:r>
          </a:p>
          <a:p>
            <a:pPr marL="285750" lvl="0" indent="-285750">
              <a:buFont typeface="Arial"/>
              <a:buChar char="•"/>
            </a:pPr>
            <a:endParaRPr lang="en-CA" dirty="0"/>
          </a:p>
          <a:p>
            <a:r>
              <a:rPr lang="en-CA" b="1" dirty="0"/>
              <a:t>Quebec and Ontario</a:t>
            </a:r>
            <a:endParaRPr lang="en-CA" dirty="0"/>
          </a:p>
          <a:p>
            <a:pPr marL="285750" lvl="0" indent="-285750">
              <a:buFont typeface="Arial"/>
              <a:buChar char="•"/>
            </a:pPr>
            <a:r>
              <a:rPr lang="en-CA" dirty="0"/>
              <a:t>Hotter summers</a:t>
            </a:r>
          </a:p>
          <a:p>
            <a:pPr marL="285750" lvl="0" indent="-285750">
              <a:buFont typeface="Arial"/>
              <a:buChar char="•"/>
            </a:pPr>
            <a:r>
              <a:rPr lang="en-CA" dirty="0"/>
              <a:t>Warmer winters with less snow</a:t>
            </a:r>
          </a:p>
          <a:p>
            <a:pPr marL="285750" lvl="0" indent="-285750">
              <a:buFont typeface="Arial"/>
              <a:buChar char="•"/>
            </a:pPr>
            <a:r>
              <a:rPr lang="en-CA" dirty="0"/>
              <a:t>More storms and heavy rain </a:t>
            </a:r>
            <a:r>
              <a:rPr lang="en-CA" dirty="0" smtClean="0"/>
              <a:t>events</a:t>
            </a:r>
          </a:p>
          <a:p>
            <a:pPr lvl="0"/>
            <a:endParaRPr lang="en-CA" dirty="0"/>
          </a:p>
          <a:p>
            <a:r>
              <a:rPr lang="en-CA" b="1" dirty="0"/>
              <a:t>Atlantic</a:t>
            </a:r>
            <a:endParaRPr lang="en-CA" dirty="0"/>
          </a:p>
          <a:p>
            <a:pPr marL="285750" lvl="0" indent="-285750">
              <a:buFont typeface="Arial"/>
              <a:buChar char="•"/>
            </a:pPr>
            <a:r>
              <a:rPr lang="en-CA" dirty="0"/>
              <a:t>Rising sea-level</a:t>
            </a:r>
          </a:p>
          <a:p>
            <a:pPr marL="285750" lvl="0" indent="-285750">
              <a:buFont typeface="Arial"/>
              <a:buChar char="•"/>
            </a:pPr>
            <a:r>
              <a:rPr lang="en-CA" dirty="0"/>
              <a:t>Greater risk of flooding</a:t>
            </a:r>
          </a:p>
          <a:p>
            <a:pPr marL="285750" lvl="0" indent="-285750">
              <a:buFont typeface="Arial"/>
              <a:buChar char="•"/>
            </a:pPr>
            <a:r>
              <a:rPr lang="en-CA" dirty="0"/>
              <a:t>Coastal erosion</a:t>
            </a:r>
          </a:p>
          <a:p>
            <a:pPr marL="285750" indent="-285750">
              <a:buFont typeface="Arial"/>
              <a:buChar char="•"/>
            </a:pPr>
            <a:r>
              <a:rPr lang="en-CA" dirty="0"/>
              <a:t>More intense storms </a:t>
            </a:r>
            <a:endParaRPr lang="en-CA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85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3.i Getting Ready – Climate Change Impacts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686" y="1205664"/>
            <a:ext cx="83261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dirty="0" smtClean="0"/>
              <a:t>For UHN: </a:t>
            </a:r>
          </a:p>
          <a:p>
            <a:pPr>
              <a:defRPr/>
            </a:pPr>
            <a:r>
              <a:rPr lang="en-US" altLang="en-US" sz="2800" dirty="0" smtClean="0"/>
              <a:t>City </a:t>
            </a:r>
            <a:r>
              <a:rPr lang="en-US" altLang="en-US" sz="2800" dirty="0"/>
              <a:t>of Toronto climate model priority weather drivers</a:t>
            </a:r>
            <a:r>
              <a:rPr lang="en-US" altLang="en-US" sz="2800" dirty="0" smtClean="0"/>
              <a:t>:</a:t>
            </a:r>
          </a:p>
          <a:p>
            <a:pPr>
              <a:defRPr/>
            </a:pPr>
            <a:endParaRPr lang="en-US" altLang="en-US" sz="26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600" dirty="0" smtClean="0"/>
              <a:t>    Increase </a:t>
            </a:r>
            <a:r>
              <a:rPr lang="en-US" altLang="en-US" sz="2600" dirty="0"/>
              <a:t>in extreme weather events</a:t>
            </a:r>
          </a:p>
          <a:p>
            <a:pPr marL="1428750" lvl="2" indent="-514350">
              <a:buFont typeface="Arial"/>
              <a:buChar char="•"/>
              <a:defRPr/>
            </a:pPr>
            <a:r>
              <a:rPr lang="en-US" altLang="en-US" sz="2600" b="1" dirty="0">
                <a:solidFill>
                  <a:srgbClr val="32946A"/>
                </a:solidFill>
              </a:rPr>
              <a:t>Extreme heat </a:t>
            </a:r>
          </a:p>
          <a:p>
            <a:pPr marL="1428750" lvl="2" indent="-514350">
              <a:buFont typeface="Arial"/>
              <a:buChar char="•"/>
              <a:defRPr/>
            </a:pPr>
            <a:r>
              <a:rPr lang="en-US" altLang="en-US" sz="2600" b="1" dirty="0">
                <a:solidFill>
                  <a:srgbClr val="32946A"/>
                </a:solidFill>
              </a:rPr>
              <a:t>Higher </a:t>
            </a:r>
            <a:r>
              <a:rPr lang="en-US" altLang="en-US" sz="2600" b="1" dirty="0" smtClean="0">
                <a:solidFill>
                  <a:srgbClr val="32946A"/>
                </a:solidFill>
              </a:rPr>
              <a:t>avg. </a:t>
            </a:r>
            <a:r>
              <a:rPr lang="en-US" altLang="en-US" sz="2600" b="1" dirty="0">
                <a:solidFill>
                  <a:srgbClr val="32946A"/>
                </a:solidFill>
              </a:rPr>
              <a:t>annual &amp; max. temp.</a:t>
            </a:r>
          </a:p>
          <a:p>
            <a:pPr marL="1428750" lvl="2" indent="-514350">
              <a:buFont typeface="Arial"/>
              <a:buChar char="•"/>
              <a:defRPr/>
            </a:pPr>
            <a:r>
              <a:rPr lang="en-US" altLang="en-US" sz="2600" b="1" dirty="0">
                <a:solidFill>
                  <a:srgbClr val="32946A"/>
                </a:solidFill>
              </a:rPr>
              <a:t>More intense rain </a:t>
            </a:r>
            <a:r>
              <a:rPr lang="en-US" altLang="en-US" sz="2600" b="1" dirty="0" smtClean="0">
                <a:solidFill>
                  <a:srgbClr val="32946A"/>
                </a:solidFill>
              </a:rPr>
              <a:t>events</a:t>
            </a:r>
          </a:p>
          <a:p>
            <a:pPr lvl="2">
              <a:defRPr/>
            </a:pPr>
            <a:endParaRPr lang="en-US" altLang="en-US" sz="2600" b="1" dirty="0">
              <a:solidFill>
                <a:srgbClr val="32946A"/>
              </a:solidFill>
            </a:endParaRPr>
          </a:p>
          <a:p>
            <a:pPr marL="514350" indent="-514350">
              <a:buFont typeface="Wingdings" charset="2"/>
              <a:buAutoNum type="arabicPeriod"/>
              <a:defRPr/>
            </a:pPr>
            <a:r>
              <a:rPr lang="en-US" altLang="en-US" sz="2600" dirty="0"/>
              <a:t>Secondary weather drivers </a:t>
            </a:r>
          </a:p>
          <a:p>
            <a:pPr marL="1371600" lvl="2" indent="-457200">
              <a:buFont typeface="Arial"/>
              <a:buChar char="•"/>
              <a:defRPr/>
            </a:pPr>
            <a:r>
              <a:rPr lang="en-US" altLang="en-US" sz="2600" b="1" dirty="0">
                <a:solidFill>
                  <a:srgbClr val="32946A"/>
                </a:solidFill>
              </a:rPr>
              <a:t>Extreme cold</a:t>
            </a:r>
            <a:r>
              <a:rPr lang="en-US" altLang="en-US" sz="2600" dirty="0"/>
              <a:t>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808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>
                <a:solidFill>
                  <a:srgbClr val="FFFFFF"/>
                </a:solidFill>
              </a:rPr>
              <a:t>3</a:t>
            </a:r>
            <a:r>
              <a:rPr lang="en-CA" sz="2800" dirty="0" smtClean="0">
                <a:solidFill>
                  <a:srgbClr val="FFFFFF"/>
                </a:solidFill>
              </a:rPr>
              <a:t>.i What are your Climate Change Impacts?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686" y="1205664"/>
            <a:ext cx="832611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W</a:t>
            </a:r>
            <a:r>
              <a:rPr lang="en-US" sz="2600" dirty="0" smtClean="0"/>
              <a:t>here you can get info on the impacts of CC for your area:</a:t>
            </a:r>
          </a:p>
          <a:p>
            <a:endParaRPr lang="en-US" sz="2600" dirty="0" smtClean="0"/>
          </a:p>
          <a:p>
            <a:pPr marL="1428750" lvl="2" indent="-514350">
              <a:buAutoNum type="arabicPeriod"/>
            </a:pPr>
            <a:r>
              <a:rPr lang="en-US" sz="2600" dirty="0" smtClean="0"/>
              <a:t>Review internal info for evidence of CC impacts</a:t>
            </a:r>
          </a:p>
          <a:p>
            <a:pPr marL="1885950" lvl="3" indent="-514350">
              <a:buFont typeface="+mj-lt"/>
              <a:buAutoNum type="alphaLcParenR"/>
            </a:pPr>
            <a:r>
              <a:rPr lang="en-US" sz="2600" dirty="0" smtClean="0"/>
              <a:t>i.e. flooding, impacts due to winter storm,</a:t>
            </a:r>
          </a:p>
          <a:p>
            <a:pPr marL="1428750" lvl="2" indent="-514350">
              <a:buAutoNum type="arabicPeriod"/>
            </a:pPr>
            <a:r>
              <a:rPr lang="en-US" sz="2600" dirty="0" smtClean="0"/>
              <a:t>Public Health – local, provincial</a:t>
            </a:r>
          </a:p>
          <a:p>
            <a:pPr marL="1428750" lvl="2" indent="-514350">
              <a:buAutoNum type="arabicPeriod"/>
            </a:pPr>
            <a:r>
              <a:rPr lang="en-US" sz="2600" dirty="0" smtClean="0"/>
              <a:t>Municipality</a:t>
            </a:r>
          </a:p>
          <a:p>
            <a:pPr marL="1428750" lvl="2" indent="-514350">
              <a:buAutoNum type="arabicPeriod"/>
            </a:pPr>
            <a:r>
              <a:rPr lang="en-US" sz="2600" dirty="0" smtClean="0"/>
              <a:t>Conservation Authorities</a:t>
            </a:r>
          </a:p>
          <a:p>
            <a:pPr marL="1428750" lvl="2" indent="-514350">
              <a:buAutoNum type="arabicPeriod"/>
            </a:pPr>
            <a:r>
              <a:rPr lang="en-US" sz="2600" dirty="0"/>
              <a:t>E</a:t>
            </a:r>
            <a:r>
              <a:rPr lang="en-US" sz="2600" dirty="0" smtClean="0"/>
              <a:t>xperts from local/regional University</a:t>
            </a:r>
            <a:endParaRPr lang="en-US" sz="2800" dirty="0" smtClean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054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392703"/>
            <a:ext cx="7992888" cy="395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>
                <a:solidFill>
                  <a:srgbClr val="FFFFFF"/>
                </a:solidFill>
              </a:rPr>
              <a:t>3</a:t>
            </a:r>
            <a:r>
              <a:rPr lang="en-CA" sz="2800" dirty="0" smtClean="0">
                <a:solidFill>
                  <a:srgbClr val="FFFFFF"/>
                </a:solidFill>
              </a:rPr>
              <a:t>.i  Recording Climate Related Risks on Checklist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70514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4512149"/>
              </p:ext>
            </p:extLst>
          </p:nvPr>
        </p:nvGraphicFramePr>
        <p:xfrm>
          <a:off x="396875" y="1282036"/>
          <a:ext cx="8064500" cy="4287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224"/>
                <a:gridCol w="504031"/>
                <a:gridCol w="864054"/>
                <a:gridCol w="432027"/>
                <a:gridCol w="1008063"/>
                <a:gridCol w="1656101"/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CA" sz="1200" dirty="0" smtClean="0"/>
                        <a:t>Climate</a:t>
                      </a:r>
                      <a:r>
                        <a:rPr lang="en-CA" sz="1200" baseline="0" dirty="0" smtClean="0"/>
                        <a:t> Risk</a:t>
                      </a:r>
                      <a:endParaRPr lang="en-CA" sz="1200" dirty="0"/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 smtClean="0"/>
                        <a:t>Yes</a:t>
                      </a:r>
                      <a:endParaRPr lang="en-CA" sz="1200" dirty="0"/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 smtClean="0"/>
                        <a:t>Somewhat</a:t>
                      </a:r>
                      <a:endParaRPr lang="en-CA" sz="1200" dirty="0"/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 smtClean="0"/>
                        <a:t>No</a:t>
                      </a:r>
                      <a:endParaRPr lang="en-CA" sz="1200" dirty="0"/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 smtClean="0"/>
                        <a:t>I don’t know</a:t>
                      </a:r>
                      <a:endParaRPr lang="en-CA" sz="1200" dirty="0"/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 smtClean="0"/>
                        <a:t>This is not a risk for my region</a:t>
                      </a:r>
                      <a:endParaRPr lang="en-CA" sz="1200" dirty="0"/>
                    </a:p>
                  </a:txBody>
                  <a:tcPr marL="50368" marR="50368" marT="0" marB="0"/>
                </a:tc>
              </a:tr>
              <a:tr h="21601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a. Extreme </a:t>
                      </a:r>
                      <a:r>
                        <a:rPr lang="en-CA" sz="1100" dirty="0">
                          <a:effectLst/>
                        </a:rPr>
                        <a:t>heat </a:t>
                      </a:r>
                      <a:endParaRPr lang="en-CA" sz="1100" dirty="0" smtClean="0">
                        <a:effectLst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21601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b. Extreme </a:t>
                      </a:r>
                      <a:r>
                        <a:rPr lang="en-CA" sz="1100" dirty="0">
                          <a:effectLst/>
                        </a:rPr>
                        <a:t>cold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21601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c.</a:t>
                      </a:r>
                      <a:r>
                        <a:rPr lang="en-CA" sz="1100" baseline="0" dirty="0" smtClean="0">
                          <a:effectLst/>
                        </a:rPr>
                        <a:t> </a:t>
                      </a:r>
                      <a:r>
                        <a:rPr lang="en-CA" sz="1100" dirty="0" smtClean="0">
                          <a:effectLst/>
                        </a:rPr>
                        <a:t>Extreme </a:t>
                      </a:r>
                      <a:r>
                        <a:rPr lang="en-CA" sz="1100" dirty="0">
                          <a:effectLst/>
                        </a:rPr>
                        <a:t>rain and snowfall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21601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d. Drought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21601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e. Wildfire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21601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f. Extreme </a:t>
                      </a:r>
                      <a:r>
                        <a:rPr lang="en-CA" sz="1100" dirty="0">
                          <a:effectLst/>
                        </a:rPr>
                        <a:t>weather – tornado 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38557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g. Extreme </a:t>
                      </a:r>
                      <a:r>
                        <a:rPr lang="en-CA" sz="1100" dirty="0">
                          <a:effectLst/>
                        </a:rPr>
                        <a:t>weather – freezing rain, ice storm, hailstorm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20079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h. Extreme </a:t>
                      </a:r>
                      <a:r>
                        <a:rPr lang="en-CA" sz="1100" dirty="0">
                          <a:effectLst/>
                        </a:rPr>
                        <a:t>weather – thunderstorm, </a:t>
                      </a:r>
                      <a:r>
                        <a:rPr lang="en-CA" sz="1100" dirty="0" smtClean="0">
                          <a:effectLst/>
                        </a:rPr>
                        <a:t>lightning</a:t>
                      </a: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23022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i.</a:t>
                      </a:r>
                      <a:r>
                        <a:rPr lang="en-CA" sz="1100" baseline="0" dirty="0" smtClean="0">
                          <a:effectLst/>
                        </a:rPr>
                        <a:t> </a:t>
                      </a:r>
                      <a:r>
                        <a:rPr lang="en-CA" sz="1100" dirty="0" smtClean="0">
                          <a:effectLst/>
                        </a:rPr>
                        <a:t>Extreme </a:t>
                      </a:r>
                      <a:r>
                        <a:rPr lang="en-CA" sz="1100" dirty="0">
                          <a:effectLst/>
                        </a:rPr>
                        <a:t>weather – hurricane and related storms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34680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j. Extreme </a:t>
                      </a:r>
                      <a:r>
                        <a:rPr lang="en-CA" sz="1100" dirty="0">
                          <a:effectLst/>
                        </a:rPr>
                        <a:t>weather – avalanche, rock-, mud- and landslide, debris flow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19278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k. Rising sea level – coastal flooding; storm surges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19278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l. Permafrost melting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19278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m. Poor </a:t>
                      </a:r>
                      <a:r>
                        <a:rPr lang="en-CA" sz="1100" dirty="0">
                          <a:effectLst/>
                        </a:rPr>
                        <a:t>air quality and smog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21601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n. Food-borne </a:t>
                      </a:r>
                      <a:r>
                        <a:rPr lang="en-CA" sz="1100" dirty="0">
                          <a:effectLst/>
                        </a:rPr>
                        <a:t>contamination and/or diseases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236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o. Water-borne </a:t>
                      </a:r>
                      <a:r>
                        <a:rPr lang="en-CA" sz="1100" dirty="0">
                          <a:effectLst/>
                        </a:rPr>
                        <a:t>contamination and/or diseases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2042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p. Vector-and </a:t>
                      </a:r>
                      <a:r>
                        <a:rPr lang="en-CA" sz="1100" dirty="0">
                          <a:effectLst/>
                        </a:rPr>
                        <a:t>rodent-borne diseases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  <a:tr h="22777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100" dirty="0" smtClean="0">
                          <a:effectLst/>
                        </a:rPr>
                        <a:t>q.</a:t>
                      </a:r>
                      <a:r>
                        <a:rPr lang="en-CA" sz="1100" baseline="0" dirty="0" smtClean="0">
                          <a:effectLst/>
                        </a:rPr>
                        <a:t> </a:t>
                      </a:r>
                      <a:r>
                        <a:rPr lang="en-CA" sz="1100" dirty="0" smtClean="0">
                          <a:effectLst/>
                        </a:rPr>
                        <a:t>New </a:t>
                      </a:r>
                      <a:r>
                        <a:rPr lang="en-CA" sz="1100" dirty="0">
                          <a:effectLst/>
                        </a:rPr>
                        <a:t>and emerging infectious diseases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68" marR="503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5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3.ii What are your Climate Change Impacts?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686" y="1205664"/>
            <a:ext cx="832611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Discussion</a:t>
            </a:r>
            <a:r>
              <a:rPr lang="en-US" sz="2600" dirty="0"/>
              <a:t>/Questions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600" dirty="0"/>
              <a:t>Each cohort member shares their progress and </a:t>
            </a:r>
            <a:r>
              <a:rPr lang="en-US" sz="2600" dirty="0" smtClean="0"/>
              <a:t>questions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1013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3.ii  Resiliency  Assessment Team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686" y="1205664"/>
            <a:ext cx="83261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Review of RA Team members and </a:t>
            </a:r>
            <a:r>
              <a:rPr lang="en-US" sz="2600" dirty="0" smtClean="0"/>
              <a:t>size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/>
              <a:t>Tap into existing committees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/>
              <a:t>Need people of influence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/>
              <a:t>Key stakeholders including clinical, engineering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/>
              <a:t>Kick-off meeting w/city water &amp; waste, public health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R</a:t>
            </a:r>
            <a:r>
              <a:rPr lang="en-US" sz="2600" dirty="0" smtClean="0"/>
              <a:t>ecord our RA Team members on the Checklist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Discussion/Questions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600" dirty="0" smtClean="0"/>
              <a:t>Each cohort member shares their progress and questions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07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4" y="498168"/>
            <a:ext cx="8539397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Call in via Internet or Phone for Audio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877480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s://join.uservoice.com/assets/82606936/voi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099371" cy="3641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327658" y="1484784"/>
            <a:ext cx="36086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</a:t>
            </a:r>
            <a:r>
              <a:rPr lang="en-US" dirty="0" smtClean="0"/>
              <a:t>slides log into:</a:t>
            </a:r>
            <a:endParaRPr lang="en-US" dirty="0" smtClean="0">
              <a:hlinkClick r:id="rId5"/>
            </a:endParaRPr>
          </a:p>
          <a:p>
            <a:r>
              <a:rPr lang="en-US" u="sng" dirty="0" smtClean="0">
                <a:hlinkClick r:id="rId5"/>
              </a:rPr>
              <a:t>https://join.me/963-150-898</a:t>
            </a:r>
            <a:r>
              <a:rPr lang="en-US" dirty="0" smtClean="0"/>
              <a:t> </a:t>
            </a:r>
          </a:p>
          <a:p>
            <a:endParaRPr lang="en-US" dirty="0" smtClean="0"/>
          </a:p>
          <a:p>
            <a:r>
              <a:rPr lang="en-US" dirty="0" smtClean="0"/>
              <a:t>Local call-in numbers</a:t>
            </a:r>
          </a:p>
          <a:p>
            <a:r>
              <a:rPr lang="en-US" dirty="0" smtClean="0"/>
              <a:t>Brantford   +</a:t>
            </a:r>
            <a:r>
              <a:rPr lang="en-US" dirty="0"/>
              <a:t>1.226.401.9363</a:t>
            </a:r>
          </a:p>
          <a:p>
            <a:r>
              <a:rPr lang="fr-FR" dirty="0" smtClean="0"/>
              <a:t>Montréal    +</a:t>
            </a:r>
            <a:r>
              <a:rPr lang="fr-FR" dirty="0"/>
              <a:t>1.514.800.1233</a:t>
            </a:r>
          </a:p>
          <a:p>
            <a:r>
              <a:rPr lang="pl-PL" dirty="0" smtClean="0"/>
              <a:t>Ottawa </a:t>
            </a:r>
            <a:r>
              <a:rPr lang="en-US" dirty="0" smtClean="0"/>
              <a:t>       </a:t>
            </a:r>
            <a:r>
              <a:rPr lang="pl-PL" dirty="0" smtClean="0"/>
              <a:t>+</a:t>
            </a:r>
            <a:r>
              <a:rPr lang="pl-PL" dirty="0"/>
              <a:t>1.613.699.9318</a:t>
            </a:r>
          </a:p>
          <a:p>
            <a:r>
              <a:rPr lang="es-ES_tradnl" dirty="0" smtClean="0"/>
              <a:t>Quebec       +</a:t>
            </a:r>
            <a:r>
              <a:rPr lang="es-ES_tradnl" dirty="0"/>
              <a:t>1.581.705.4251</a:t>
            </a:r>
          </a:p>
          <a:p>
            <a:r>
              <a:rPr lang="pt-BR" dirty="0" smtClean="0"/>
              <a:t>Toronto       +1.647.977.2648</a:t>
            </a:r>
          </a:p>
          <a:p>
            <a:r>
              <a:rPr lang="en-US" dirty="0" smtClean="0"/>
              <a:t>Vancouver  +1.778.654.8779</a:t>
            </a:r>
          </a:p>
          <a:p>
            <a:r>
              <a:rPr lang="is-IS" dirty="0" smtClean="0"/>
              <a:t>Winnipeg    +1.204.500.0399</a:t>
            </a:r>
          </a:p>
          <a:p>
            <a:endParaRPr lang="is-IS" dirty="0" smtClean="0"/>
          </a:p>
          <a:p>
            <a:r>
              <a:rPr lang="en-CA" sz="2000" b="1" dirty="0" smtClean="0">
                <a:latin typeface="Corbel"/>
                <a:cs typeface="Corbel"/>
              </a:rPr>
              <a:t>Access </a:t>
            </a:r>
            <a:r>
              <a:rPr lang="en-CA" sz="2000" b="1" dirty="0">
                <a:latin typeface="Corbel"/>
                <a:cs typeface="Corbel"/>
              </a:rPr>
              <a:t>Code</a:t>
            </a:r>
            <a:r>
              <a:rPr lang="en-CA" sz="2000" b="1" dirty="0" smtClean="0">
                <a:latin typeface="Corbel"/>
                <a:cs typeface="Corbel"/>
              </a:rPr>
              <a:t>: 963-150-898#</a:t>
            </a:r>
            <a:br>
              <a:rPr lang="en-CA" sz="2000" b="1" dirty="0" smtClean="0">
                <a:latin typeface="Corbel"/>
                <a:cs typeface="Corbel"/>
              </a:rPr>
            </a:br>
            <a:r>
              <a:rPr lang="en-CA" sz="2000" b="1" dirty="0" smtClean="0">
                <a:latin typeface="Corbel"/>
                <a:cs typeface="Corbel"/>
              </a:rPr>
              <a:t>Mute/</a:t>
            </a:r>
            <a:r>
              <a:rPr lang="en-CA" sz="2000" b="1" dirty="0" err="1" smtClean="0">
                <a:latin typeface="Corbel"/>
                <a:cs typeface="Corbel"/>
              </a:rPr>
              <a:t>Unmute</a:t>
            </a:r>
            <a:r>
              <a:rPr lang="en-CA" sz="2000" b="1" dirty="0" smtClean="0">
                <a:latin typeface="Corbel"/>
                <a:cs typeface="Corbel"/>
              </a:rPr>
              <a:t> </a:t>
            </a:r>
            <a:r>
              <a:rPr lang="en-CA" sz="2000" b="1" dirty="0">
                <a:latin typeface="Corbel"/>
                <a:cs typeface="Corbel"/>
              </a:rPr>
              <a:t>Phone: press *6</a:t>
            </a:r>
          </a:p>
        </p:txBody>
      </p:sp>
    </p:spTree>
    <p:extLst>
      <p:ext uri="{BB962C8B-B14F-4D97-AF65-F5344CB8AC3E}">
        <p14:creationId xmlns="" xmlns:p14="http://schemas.microsoft.com/office/powerpoint/2010/main" val="19305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3.ii Resiliency Assessment Team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686" y="1205664"/>
            <a:ext cx="8326113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Consider </a:t>
            </a:r>
            <a:r>
              <a:rPr lang="en-US" sz="2700" dirty="0"/>
              <a:t>co-leads for the RA </a:t>
            </a:r>
            <a:r>
              <a:rPr lang="en-US" sz="2700" dirty="0" smtClean="0"/>
              <a:t>Team</a:t>
            </a:r>
            <a:endParaRPr lang="en-US" sz="2700" dirty="0"/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altLang="en-US" sz="2700" dirty="0" smtClean="0"/>
              <a:t>UHN Core </a:t>
            </a:r>
            <a:r>
              <a:rPr lang="en-US" altLang="en-US" sz="2700" dirty="0"/>
              <a:t>internal team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2700" dirty="0"/>
              <a:t>Strategic planning, Facilities, Emergency Preparedness, Emergency Department, Patient Safety and Clinical Risk, Energy and Environment </a:t>
            </a:r>
            <a:endParaRPr lang="en-US" altLang="en-US" sz="2700" dirty="0" smtClean="0"/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altLang="en-US" sz="2700" dirty="0" smtClean="0"/>
              <a:t>UHN internal </a:t>
            </a:r>
            <a:r>
              <a:rPr lang="en-US" altLang="en-US" sz="2700" dirty="0"/>
              <a:t>consultation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altLang="en-US" sz="2700" dirty="0"/>
              <a:t>Nutrition Services &amp; Infection Prevention and Control, Procurement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altLang="en-US" sz="2700" dirty="0" smtClean="0"/>
              <a:t>External members (i.e. Public </a:t>
            </a:r>
            <a:r>
              <a:rPr lang="en-US" altLang="en-US" sz="2700" dirty="0"/>
              <a:t>H</a:t>
            </a:r>
            <a:r>
              <a:rPr lang="en-US" altLang="en-US" sz="2700" dirty="0" smtClean="0"/>
              <a:t>ealth, municipality)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946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392703"/>
            <a:ext cx="7992888" cy="395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3.ii Recording RA Team on Checklist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70514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60313"/>
            <a:ext cx="8229600" cy="530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en-CA" sz="1600" dirty="0" smtClean="0"/>
              <a:t>1. Please record your name and role at your health care facility, the others who are engaged in this initiative, and the date you completed the checklist.</a:t>
            </a:r>
            <a:endParaRPr lang="en-CA" sz="1050" dirty="0" smtClean="0"/>
          </a:p>
          <a:p>
            <a:pPr>
              <a:buFontTx/>
              <a:buNone/>
              <a:defRPr/>
            </a:pPr>
            <a:r>
              <a:rPr lang="en-CA" sz="1200" dirty="0" smtClean="0"/>
              <a:t>*Examples: emergency management, facilities management, health care services, supply chain management, food and   nutritional services, waste management etc.</a:t>
            </a:r>
          </a:p>
          <a:p>
            <a:pPr>
              <a:buFontTx/>
              <a:buNone/>
              <a:defRPr/>
            </a:pPr>
            <a:endParaRPr lang="en-CA" sz="1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3928141"/>
              </p:ext>
            </p:extLst>
          </p:nvPr>
        </p:nvGraphicFramePr>
        <p:xfrm>
          <a:off x="827088" y="2204506"/>
          <a:ext cx="7029979" cy="3331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5858"/>
                <a:gridCol w="1757495"/>
                <a:gridCol w="1757495"/>
                <a:gridCol w="1149131"/>
              </a:tblGrid>
              <a:tr h="37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Name</a:t>
                      </a:r>
                      <a:endParaRPr lang="en-C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Role</a:t>
                      </a:r>
                      <a:endParaRPr lang="en-C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Area of Work*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Date</a:t>
                      </a:r>
                      <a:endParaRPr lang="en-C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</a:tr>
              <a:tr h="313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1.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</a:tr>
              <a:tr h="32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2.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</a:tr>
              <a:tr h="32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3.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</a:tr>
              <a:tr h="32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4.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</a:tr>
              <a:tr h="32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5.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</a:tr>
              <a:tr h="314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6.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</a:tr>
              <a:tr h="32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7.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</a:tr>
              <a:tr h="32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8.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</a:tr>
              <a:tr h="335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9.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926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3.ii  Resiliency Assessment Team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686" y="1205664"/>
            <a:ext cx="83261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Discussion</a:t>
            </a:r>
            <a:r>
              <a:rPr lang="en-US" sz="2600" dirty="0"/>
              <a:t>/Questions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600" dirty="0"/>
              <a:t>Each cohort member shares their progress and </a:t>
            </a:r>
            <a:r>
              <a:rPr lang="en-US" sz="2600" dirty="0" smtClean="0"/>
              <a:t>questions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2600" dirty="0" smtClean="0"/>
              <a:t>Team members confirmed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2600" dirty="0" smtClean="0"/>
              <a:t>Who are the leads of RA Team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2600" dirty="0" smtClean="0"/>
              <a:t>Scheduling meetings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2600" dirty="0" smtClean="0"/>
              <a:t>Senior management commitment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2600" dirty="0" smtClean="0"/>
              <a:t>Other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846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4. Preparing for next Mentoring Call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686" y="1205664"/>
            <a:ext cx="83261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lvl="1" indent="-514350">
              <a:buFont typeface="+mj-lt"/>
              <a:buAutoNum type="arabicPeriod"/>
            </a:pPr>
            <a:r>
              <a:rPr lang="en-US" sz="2800" dirty="0" smtClean="0"/>
              <a:t>Assess </a:t>
            </a:r>
            <a:r>
              <a:rPr lang="en-US" sz="2800" dirty="0"/>
              <a:t>Climate-Related Risks </a:t>
            </a:r>
            <a:r>
              <a:rPr lang="en-US" sz="2800" dirty="0" smtClean="0"/>
              <a:t>(General)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2600" dirty="0" smtClean="0"/>
              <a:t>Confirm Committee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2600" dirty="0" smtClean="0"/>
              <a:t>Types of Services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2600" dirty="0" smtClean="0"/>
              <a:t>Patient statistics (# beds, daily ER visits)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696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4. Preparing for next Mentoring Call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686" y="1205664"/>
            <a:ext cx="832611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lvl="1" indent="-514350">
              <a:buFont typeface="+mj-lt"/>
              <a:buAutoNum type="arabicPeriod"/>
            </a:pPr>
            <a:r>
              <a:rPr lang="en-US" sz="2800" dirty="0" smtClean="0"/>
              <a:t>Assess </a:t>
            </a:r>
            <a:r>
              <a:rPr lang="en-US" sz="2800" dirty="0"/>
              <a:t>Climate-Related Risks (Questions 1- 19</a:t>
            </a:r>
            <a:r>
              <a:rPr lang="en-US" sz="2800" dirty="0" smtClean="0"/>
              <a:t>)</a:t>
            </a:r>
          </a:p>
          <a:p>
            <a:pPr marL="1428750" lvl="2" indent="-514350">
              <a:buAutoNum type="arabicPeriod"/>
            </a:pPr>
            <a:r>
              <a:rPr lang="en-US" sz="2600" dirty="0" smtClean="0"/>
              <a:t>Assess risks to inform emergency management</a:t>
            </a:r>
          </a:p>
          <a:p>
            <a:pPr marL="1428750" lvl="2" indent="-514350">
              <a:buAutoNum type="arabicPeriod"/>
            </a:pPr>
            <a:r>
              <a:rPr lang="en-US" sz="2600" dirty="0" smtClean="0"/>
              <a:t>Hazards</a:t>
            </a:r>
          </a:p>
          <a:p>
            <a:pPr marL="1428750" lvl="2" indent="-514350">
              <a:buAutoNum type="arabicPeriod"/>
            </a:pPr>
            <a:r>
              <a:rPr lang="en-US" sz="2600" dirty="0" smtClean="0"/>
              <a:t>New risks</a:t>
            </a:r>
          </a:p>
          <a:p>
            <a:pPr marL="1428750" lvl="2" indent="-514350">
              <a:buAutoNum type="arabicPeriod"/>
            </a:pPr>
            <a:r>
              <a:rPr lang="en-US" sz="2600" dirty="0" smtClean="0"/>
              <a:t>Increasing resiliency</a:t>
            </a:r>
          </a:p>
          <a:p>
            <a:pPr marL="1428750" lvl="2" indent="-514350">
              <a:buAutoNum type="arabicPeriod"/>
            </a:pPr>
            <a:r>
              <a:rPr lang="en-US" sz="2600" dirty="0" smtClean="0"/>
              <a:t>Gradual or indirect risks</a:t>
            </a:r>
          </a:p>
          <a:p>
            <a:pPr marL="1428750" lvl="2" indent="-514350">
              <a:buAutoNum type="arabicPeriod"/>
            </a:pPr>
            <a:r>
              <a:rPr lang="en-US" sz="2600" dirty="0" smtClean="0"/>
              <a:t>National and regional assessments</a:t>
            </a:r>
          </a:p>
          <a:p>
            <a:pPr marL="1428750" lvl="2" indent="-514350">
              <a:buAutoNum type="arabicPeriod"/>
            </a:pPr>
            <a:r>
              <a:rPr lang="en-US" sz="2600" dirty="0" smtClean="0"/>
              <a:t>Discussions of current and future variability</a:t>
            </a:r>
          </a:p>
          <a:p>
            <a:pPr marL="1428750" lvl="2" indent="-514350">
              <a:buAutoNum type="arabicPeriod"/>
            </a:pPr>
            <a:r>
              <a:rPr lang="en-US" sz="2600" dirty="0" smtClean="0"/>
              <a:t>Staff seek out opportunities to engage and learn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696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4. Preparing for next Mentoring Call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686" y="1205664"/>
            <a:ext cx="83261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lvl="1" indent="-514350">
              <a:buFont typeface="+mj-lt"/>
              <a:buAutoNum type="arabicPeriod"/>
            </a:pPr>
            <a:r>
              <a:rPr lang="en-US" sz="2800" dirty="0" smtClean="0"/>
              <a:t>Assess </a:t>
            </a:r>
            <a:r>
              <a:rPr lang="en-US" sz="2800" dirty="0"/>
              <a:t>Climate-Related Risks (Questions 1- 19</a:t>
            </a:r>
            <a:r>
              <a:rPr lang="en-US" sz="2800" dirty="0" smtClean="0"/>
              <a:t>)</a:t>
            </a:r>
          </a:p>
          <a:p>
            <a:pPr marL="1428750" lvl="2" indent="-514350">
              <a:buFont typeface="+mj-lt"/>
              <a:buAutoNum type="arabicPeriod" startAt="9"/>
            </a:pPr>
            <a:r>
              <a:rPr lang="en-US" sz="2600" dirty="0" smtClean="0"/>
              <a:t>Multi-disciplinary communications and stakeholder engagement</a:t>
            </a:r>
          </a:p>
          <a:p>
            <a:pPr marL="1428750" lvl="2" indent="-514350">
              <a:buAutoNum type="arabicPeriod" startAt="9"/>
            </a:pPr>
            <a:r>
              <a:rPr lang="en-US" sz="2600" dirty="0" smtClean="0"/>
              <a:t>Engage/exchange community information</a:t>
            </a:r>
          </a:p>
          <a:p>
            <a:pPr marL="1428750" lvl="2" indent="-514350">
              <a:buAutoNum type="arabicPeriod" startAt="9"/>
            </a:pPr>
            <a:r>
              <a:rPr lang="en-US" sz="2600" dirty="0" smtClean="0"/>
              <a:t>Regular participation w/community</a:t>
            </a:r>
          </a:p>
          <a:p>
            <a:pPr marL="1428750" lvl="2" indent="-514350">
              <a:buAutoNum type="arabicPeriod" startAt="9"/>
            </a:pPr>
            <a:r>
              <a:rPr lang="en-US" sz="2600" dirty="0" smtClean="0"/>
              <a:t>Discuss community risks and impacts</a:t>
            </a:r>
          </a:p>
          <a:p>
            <a:pPr marL="1428750" lvl="2" indent="-514350">
              <a:buAutoNum type="arabicPeriod" startAt="9"/>
            </a:pPr>
            <a:r>
              <a:rPr lang="en-US" sz="2600" dirty="0" smtClean="0"/>
              <a:t>Updated emergency plans w/climate risks</a:t>
            </a:r>
          </a:p>
          <a:p>
            <a:pPr marL="971550" lvl="1" indent="-514350">
              <a:buFont typeface="Arial"/>
              <a:buChar char="•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endParaRPr lang="en-US" sz="2800" b="1" dirty="0"/>
          </a:p>
          <a:p>
            <a:endParaRPr lang="en-US" sz="2800" dirty="0" smtClean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696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4. Preparing for next Mentoring Call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686" y="1205664"/>
            <a:ext cx="832611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lvl="1" indent="-514350">
              <a:buFont typeface="+mj-lt"/>
              <a:buAutoNum type="arabicPeriod"/>
            </a:pPr>
            <a:r>
              <a:rPr lang="en-US" sz="2800" dirty="0" smtClean="0"/>
              <a:t>Assess </a:t>
            </a:r>
            <a:r>
              <a:rPr lang="en-US" sz="2800" dirty="0"/>
              <a:t>Climate-Related Risks (Questions 1- 19</a:t>
            </a:r>
            <a:r>
              <a:rPr lang="en-US" sz="2800" dirty="0" smtClean="0"/>
              <a:t>)</a:t>
            </a:r>
          </a:p>
          <a:p>
            <a:pPr marL="1428750" lvl="2" indent="-514350">
              <a:buFont typeface="+mj-lt"/>
              <a:buAutoNum type="arabicPeriod" startAt="14"/>
            </a:pPr>
            <a:r>
              <a:rPr lang="en-US" sz="2600" dirty="0"/>
              <a:t>Capacity to provide care as conditions change</a:t>
            </a:r>
          </a:p>
          <a:p>
            <a:pPr marL="1428750" lvl="2" indent="-514350">
              <a:buAutoNum type="arabicPeriod" startAt="14"/>
            </a:pPr>
            <a:r>
              <a:rPr lang="en-US" sz="2600" dirty="0"/>
              <a:t>Ability to withstand frequency/intensity of </a:t>
            </a:r>
            <a:r>
              <a:rPr lang="en-US" sz="2600" dirty="0" smtClean="0"/>
              <a:t>change</a:t>
            </a:r>
          </a:p>
          <a:p>
            <a:pPr marL="1428750" lvl="2" indent="-514350">
              <a:buFont typeface="+mj-lt"/>
              <a:buAutoNum type="arabicPeriod" startAt="16"/>
            </a:pPr>
            <a:r>
              <a:rPr lang="en-US" sz="2600" dirty="0" smtClean="0"/>
              <a:t>Facility damage included in risk assessment</a:t>
            </a:r>
          </a:p>
          <a:p>
            <a:pPr marL="1428750" lvl="2" indent="-514350">
              <a:buFont typeface="+mj-lt"/>
              <a:buAutoNum type="arabicPeriod" startAt="16"/>
            </a:pPr>
            <a:r>
              <a:rPr lang="en-US" sz="2600" dirty="0" smtClean="0"/>
              <a:t>Facility risk includes vulnerability to provide care</a:t>
            </a:r>
          </a:p>
          <a:p>
            <a:pPr marL="1428750" lvl="2" indent="-514350">
              <a:buFont typeface="+mj-lt"/>
              <a:buAutoNum type="arabicPeriod" startAt="16"/>
            </a:pPr>
            <a:r>
              <a:rPr lang="en-US" sz="2600" dirty="0" smtClean="0"/>
              <a:t>Facility/building/equipment vulnerability</a:t>
            </a:r>
          </a:p>
          <a:p>
            <a:pPr marL="1428750" lvl="2" indent="-514350">
              <a:buFont typeface="+mj-lt"/>
              <a:buAutoNum type="arabicPeriod" startAt="16"/>
            </a:pPr>
            <a:r>
              <a:rPr lang="en-US" sz="2600" dirty="0" smtClean="0"/>
              <a:t>Regularly conducted maintenance checks </a:t>
            </a:r>
          </a:p>
          <a:p>
            <a:pPr marL="971550" lvl="1" indent="-514350">
              <a:buFont typeface="Arial"/>
              <a:buChar char="•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endParaRPr lang="en-US" sz="2800" b="1" dirty="0"/>
          </a:p>
          <a:p>
            <a:endParaRPr lang="en-US" sz="2800" dirty="0" smtClean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696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07831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700" dirty="0">
                <a:solidFill>
                  <a:srgbClr val="FFFFFF"/>
                </a:solidFill>
              </a:rPr>
              <a:t>5</a:t>
            </a:r>
            <a:r>
              <a:rPr lang="en-CA" sz="2700" dirty="0" smtClean="0">
                <a:solidFill>
                  <a:srgbClr val="FFFFFF"/>
                </a:solidFill>
              </a:rPr>
              <a:t>. Resources: Climate Change &amp; Health </a:t>
            </a:r>
            <a:r>
              <a:rPr lang="en-CA" sz="2700" dirty="0" err="1" smtClean="0">
                <a:solidFill>
                  <a:srgbClr val="FFFFFF"/>
                </a:solidFill>
              </a:rPr>
              <a:t>Infographics</a:t>
            </a:r>
            <a:r>
              <a:rPr lang="en-CA" sz="2700" dirty="0" smtClean="0">
                <a:solidFill>
                  <a:srgbClr val="FFFFFF"/>
                </a:solidFill>
              </a:rPr>
              <a:t> </a:t>
            </a:r>
            <a:endParaRPr lang="en-CA" sz="27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686" y="1205664"/>
            <a:ext cx="83261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en-US" sz="2400" dirty="0" smtClean="0"/>
              <a:t>The Lancet</a:t>
            </a:r>
          </a:p>
          <a:p>
            <a:pPr marL="971550" lvl="2" indent="-514350">
              <a:buFont typeface="+mj-lt"/>
              <a:buAutoNum type="romanLcPeriod"/>
            </a:pPr>
            <a:r>
              <a:rPr lang="en-US" sz="2400" u="sng" dirty="0">
                <a:hlinkClick r:id="rId4"/>
              </a:rPr>
              <a:t>http://www.thelancet.com/infographics/planetary-health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lvl="1" indent="-514350">
              <a:buFont typeface="+mj-lt"/>
              <a:buAutoNum type="arabicPeriod"/>
            </a:pPr>
            <a:endParaRPr lang="en-US" sz="2400" dirty="0" smtClean="0"/>
          </a:p>
          <a:p>
            <a:pPr marL="514350" lvl="1" indent="-514350">
              <a:buFont typeface="+mj-lt"/>
              <a:buAutoNum type="arabicPeriod"/>
            </a:pPr>
            <a:r>
              <a:rPr lang="en-US" sz="2400" dirty="0" err="1" smtClean="0"/>
              <a:t>EcoHealth</a:t>
            </a:r>
            <a:r>
              <a:rPr lang="en-US" sz="2400" dirty="0" smtClean="0"/>
              <a:t> Ontario</a:t>
            </a:r>
          </a:p>
          <a:p>
            <a:pPr marL="971550" lvl="2" indent="-514350">
              <a:buFont typeface="+mj-lt"/>
              <a:buAutoNum type="romanLcPeriod"/>
            </a:pPr>
            <a:r>
              <a:rPr lang="en-US" sz="2400" u="sng" dirty="0" smtClean="0">
                <a:hlinkClick r:id="rId5"/>
              </a:rPr>
              <a:t>http://www.ecohealth-ontario.ca/files/EcoHealth_Poster_v2_Sep22_2_2.pdf</a:t>
            </a:r>
            <a:r>
              <a:rPr lang="en-CA" sz="2400" dirty="0" smtClean="0"/>
              <a:t> </a:t>
            </a:r>
            <a:endParaRPr lang="en-CA" sz="2400" dirty="0"/>
          </a:p>
          <a:p>
            <a:pPr marL="971550" lvl="2" indent="-514350">
              <a:buFont typeface="+mj-lt"/>
              <a:buAutoNum type="arabicPeriod"/>
            </a:pPr>
            <a:endParaRPr lang="en-US" sz="2400" dirty="0" smtClean="0"/>
          </a:p>
          <a:p>
            <a:pPr marL="514350" lvl="1" indent="-514350">
              <a:buFont typeface="+mj-lt"/>
              <a:buAutoNum type="arabicPeriod" startAt="3"/>
            </a:pPr>
            <a:r>
              <a:rPr lang="en-US" sz="2400" dirty="0" smtClean="0"/>
              <a:t>American Public Health Association</a:t>
            </a:r>
          </a:p>
          <a:p>
            <a:pPr marL="971550" lvl="2" indent="-514350">
              <a:buFont typeface="+mj-lt"/>
              <a:buAutoNum type="romanLcPeriod"/>
            </a:pPr>
            <a:r>
              <a:rPr lang="en-US" sz="2400" dirty="0">
                <a:hlinkClick r:id="rId6"/>
              </a:rPr>
              <a:t>https://www.apha.org/news-and-media/multimedia/infographics/how-climate-change-affects-your-</a:t>
            </a:r>
            <a:r>
              <a:rPr lang="en-US" sz="2400" dirty="0" smtClean="0">
                <a:hlinkClick r:id="rId6"/>
              </a:rPr>
              <a:t>health</a:t>
            </a:r>
            <a:r>
              <a:rPr lang="en-US" sz="2400" dirty="0" smtClean="0"/>
              <a:t>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917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7" y="237067"/>
            <a:ext cx="8908473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62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>
                <a:solidFill>
                  <a:srgbClr val="FFFFFF"/>
                </a:solidFill>
              </a:rPr>
              <a:t>6</a:t>
            </a:r>
            <a:r>
              <a:rPr lang="en-CA" sz="2800" dirty="0" smtClean="0">
                <a:solidFill>
                  <a:srgbClr val="FFFFFF"/>
                </a:solidFill>
              </a:rPr>
              <a:t>. Mentoring Schedule </a:t>
            </a:r>
            <a:r>
              <a:rPr lang="en-CA" sz="2600" dirty="0" smtClean="0">
                <a:solidFill>
                  <a:srgbClr val="FF0000"/>
                </a:solidFill>
              </a:rPr>
              <a:t>11:00 AM EST / 8:00 AM PST</a:t>
            </a:r>
            <a:endParaRPr lang="en-CA" sz="2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195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850" y="1401234"/>
            <a:ext cx="8243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00587001"/>
              </p:ext>
            </p:extLst>
          </p:nvPr>
        </p:nvGraphicFramePr>
        <p:xfrm>
          <a:off x="342899" y="1232788"/>
          <a:ext cx="8415867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042"/>
                <a:gridCol w="5472045"/>
                <a:gridCol w="9177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 #s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#1	Tue	April 25           </a:t>
                      </a:r>
                      <a:r>
                        <a:rPr lang="en-US" sz="1400" strike="sngStrike" dirty="0" smtClean="0">
                          <a:solidFill>
                            <a:srgbClr val="FF0000"/>
                          </a:solidFill>
                        </a:rPr>
                        <a:t>1:00 PM EST/11 AM PST</a:t>
                      </a:r>
                      <a:endParaRPr lang="en-US" sz="14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Develop  Site Team, Assess Local CC Risks, Feedback Loop, Resources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#2	Wed May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Review Team Development</a:t>
                      </a:r>
                      <a:r>
                        <a:rPr lang="en-US" baseline="0" dirty="0" smtClean="0"/>
                        <a:t> &amp; local CC Risks, </a:t>
                      </a:r>
                      <a:r>
                        <a:rPr lang="en-US" dirty="0" smtClean="0"/>
                        <a:t>Assess Climate-Related Risks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#3	Wed June   7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 Risk Assessment Progress, Assess Risk Management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#4	Wed June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 Risk Management, Resources, Procurement, Notification,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Surveillance, Clinical Risk Management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41-52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#5	Wed July 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Infrastructure/System Risk Management, Energy Use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53-64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#6	Wed Aug  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Capacity, Sustainable Health, Mitigation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65-78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#7	Wed Sept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Review Building Capacity, Case Study Review, Exit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917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Welcome Cohort # 1 Members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267" y="344958"/>
            <a:ext cx="8728846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877353"/>
              </p:ext>
            </p:extLst>
          </p:nvPr>
        </p:nvGraphicFramePr>
        <p:xfrm>
          <a:off x="314520" y="1215491"/>
          <a:ext cx="8600592" cy="4173738"/>
        </p:xfrm>
        <a:graphic>
          <a:graphicData uri="http://schemas.openxmlformats.org/drawingml/2006/table">
            <a:tbl>
              <a:tblPr/>
              <a:tblGrid>
                <a:gridCol w="431513"/>
                <a:gridCol w="1704087"/>
                <a:gridCol w="1335162"/>
                <a:gridCol w="544605"/>
                <a:gridCol w="1668952"/>
                <a:gridCol w="2916273"/>
              </a:tblGrid>
              <a:tr h="246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Albright Centre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Beamsville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Jim McArthur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Director of Properties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Fraser Health Authority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Vancouver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BC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Angie Woo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Climate Resilience &amp; Adaptation, Lead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Hamilton Health Sciences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Hamilton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Victoria Brzozowski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Waste Management Coordinator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Hôpital Glengarry Memorial Hospital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Alexandria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Louise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Quenneville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Emergency Preparedness Coordinator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Hôpital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Montfort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Ottawa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Michel Picard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Directeur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– infrastructures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Interior Health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Kelowna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BC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Tanja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Stockman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Manager, Environmental Sustainability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North Bay Regional Health Centre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North Bay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Dorthy Duguay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Environmental Services and MDR Dep't.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North Bay Regional Health Centre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North Bay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Eileen Benedictus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Supervisor, Environmental Services 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West Park Healthcare Centre 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Toronto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Diane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Zdybal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Director Support Services</a:t>
                      </a: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West Park Healthcare Centre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Toronto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Kendra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Rainford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Environmental Services Supervisor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5" marR="4595" marT="4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082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1450" y="332656"/>
            <a:ext cx="8820150" cy="647700"/>
          </a:xfrm>
          <a:prstGeom prst="rect">
            <a:avLst/>
          </a:prstGeom>
          <a:solidFill>
            <a:srgbClr val="73BA64"/>
          </a:solidFill>
          <a:ln>
            <a:noFill/>
          </a:ln>
          <a:extLst/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Funding for the Climate Change Mentoring project is provided </a:t>
            </a:r>
            <a:r>
              <a:rPr lang="en-US" sz="2400" b="1" dirty="0">
                <a:solidFill>
                  <a:srgbClr val="FFFFFF"/>
                </a:solidFill>
              </a:rPr>
              <a:t>by</a:t>
            </a:r>
            <a:r>
              <a:rPr lang="en-US" b="1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73BA6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0433" y="1230889"/>
            <a:ext cx="7309979" cy="535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200" dirty="0" smtClean="0"/>
              <a:t>: </a:t>
            </a:r>
            <a:endParaRPr lang="en-US" sz="2200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sz="1800" dirty="0" smtClean="0"/>
          </a:p>
          <a:p>
            <a:pPr algn="ctr"/>
            <a:endParaRPr lang="en-US" sz="1800" dirty="0" smtClean="0"/>
          </a:p>
          <a:p>
            <a:pPr algn="ctr"/>
            <a:endParaRPr lang="en-US" sz="1800" dirty="0"/>
          </a:p>
          <a:p>
            <a:pPr algn="ctr"/>
            <a:r>
              <a:rPr lang="en-US" sz="1800" dirty="0" smtClean="0"/>
              <a:t>An </a:t>
            </a:r>
            <a:r>
              <a:rPr lang="en-US" sz="1800" dirty="0"/>
              <a:t>agency of the Government of Ontario, the Ontario Trillium Foundation (OTF) is one of Canada’s largest granting foundations. With a budget of over $136 million, OTF awards grants to some 1,000 projects every year to build healthy and vibrant Ontario communities. For more information, please visit: </a:t>
            </a:r>
            <a:r>
              <a:rPr lang="en-US" sz="1800" u="sng" dirty="0">
                <a:hlinkClick r:id="rId4"/>
              </a:rPr>
              <a:t>www.otf.ca </a:t>
            </a:r>
            <a:endParaRPr lang="en-US" sz="1800" i="1" dirty="0">
              <a:solidFill>
                <a:srgbClr val="FF0000"/>
              </a:solidFill>
            </a:endParaRPr>
          </a:p>
          <a:p>
            <a:pPr algn="ctr"/>
            <a:endParaRPr lang="en-CA" dirty="0" smtClean="0">
              <a:solidFill>
                <a:srgbClr val="2E005C"/>
              </a:solidFill>
              <a:latin typeface="Calibri" pitchFamily="34" charset="0"/>
            </a:endParaRPr>
          </a:p>
          <a:p>
            <a:pPr algn="ctr"/>
            <a:endParaRPr lang="fr-CA" sz="2800" b="1" dirty="0">
              <a:solidFill>
                <a:srgbClr val="2E005C"/>
              </a:solidFill>
              <a:latin typeface="Calibri" pitchFamily="34" charset="0"/>
            </a:endParaRPr>
          </a:p>
          <a:p>
            <a:pPr algn="ctr"/>
            <a:endParaRPr lang="fr-CA" sz="2800" b="1" dirty="0">
              <a:solidFill>
                <a:srgbClr val="2E005C"/>
              </a:solidFill>
              <a:latin typeface="Calibri" pitchFamily="34" charset="0"/>
            </a:endParaRPr>
          </a:p>
        </p:txBody>
      </p:sp>
      <p:pic>
        <p:nvPicPr>
          <p:cNvPr id="9" name="Picture 1" descr="C:\Users\Kent\Desktop\1_CURRENT\a_FREELANCE\COALITION\1_27-OTF-Resiliency 2016\OTF Logos\OTFHORIZcolou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2578" y="1230889"/>
            <a:ext cx="5057022" cy="2342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22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196752"/>
            <a:ext cx="7992888" cy="45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Questions?  Contact Your Mentors: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53581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0433" y="1489684"/>
            <a:ext cx="730997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CA" dirty="0" smtClean="0">
              <a:solidFill>
                <a:srgbClr val="2E005C"/>
              </a:solidFill>
              <a:latin typeface="Calibri" pitchFamily="34" charset="0"/>
            </a:endParaRPr>
          </a:p>
          <a:p>
            <a:r>
              <a:rPr lang="en-CA" dirty="0">
                <a:solidFill>
                  <a:srgbClr val="2E005C"/>
                </a:solidFill>
                <a:latin typeface="Calibri" pitchFamily="34" charset="0"/>
              </a:rPr>
              <a:t>Stewart Dankner	</a:t>
            </a:r>
            <a:r>
              <a:rPr lang="en-CA" dirty="0" smtClean="0">
                <a:solidFill>
                  <a:srgbClr val="2E005C"/>
                </a:solidFill>
                <a:latin typeface="Calibri" pitchFamily="34" charset="0"/>
                <a:hlinkClick r:id="rId5"/>
              </a:rPr>
              <a:t>stewart.dankner@uhn.ca</a:t>
            </a:r>
            <a:r>
              <a:rPr lang="en-CA" dirty="0" smtClean="0">
                <a:solidFill>
                  <a:srgbClr val="2E005C"/>
                </a:solidFill>
                <a:latin typeface="Calibri" pitchFamily="34" charset="0"/>
              </a:rPr>
              <a:t> </a:t>
            </a:r>
            <a:endParaRPr lang="en-CA" dirty="0">
              <a:solidFill>
                <a:srgbClr val="2E005C"/>
              </a:solidFill>
              <a:latin typeface="Calibri" pitchFamily="34" charset="0"/>
            </a:endParaRPr>
          </a:p>
          <a:p>
            <a:endParaRPr lang="en-CA" dirty="0" smtClean="0">
              <a:solidFill>
                <a:srgbClr val="2E005C"/>
              </a:solidFill>
              <a:latin typeface="Calibri" pitchFamily="34" charset="0"/>
            </a:endParaRPr>
          </a:p>
          <a:p>
            <a:r>
              <a:rPr lang="en-CA" dirty="0" smtClean="0">
                <a:solidFill>
                  <a:srgbClr val="2E005C"/>
                </a:solidFill>
                <a:latin typeface="Calibri" pitchFamily="34" charset="0"/>
              </a:rPr>
              <a:t>Ed Rubinstein	 	</a:t>
            </a:r>
            <a:r>
              <a:rPr lang="en-CA" dirty="0" smtClean="0">
                <a:solidFill>
                  <a:srgbClr val="2E005C"/>
                </a:solidFill>
                <a:latin typeface="Calibri" pitchFamily="34" charset="0"/>
                <a:hlinkClick r:id="rId6"/>
              </a:rPr>
              <a:t>edward.rubinstein@uhn.ca</a:t>
            </a:r>
            <a:r>
              <a:rPr lang="en-CA" dirty="0" smtClean="0">
                <a:solidFill>
                  <a:srgbClr val="2E005C"/>
                </a:solidFill>
                <a:latin typeface="Calibri" pitchFamily="34" charset="0"/>
              </a:rPr>
              <a:t> </a:t>
            </a:r>
          </a:p>
          <a:p>
            <a:endParaRPr lang="en-CA" dirty="0" smtClean="0">
              <a:solidFill>
                <a:srgbClr val="2E005C"/>
              </a:solidFill>
              <a:latin typeface="Calibri" pitchFamily="34" charset="0"/>
            </a:endParaRPr>
          </a:p>
          <a:p>
            <a:r>
              <a:rPr lang="en-CA" dirty="0">
                <a:solidFill>
                  <a:srgbClr val="2E005C"/>
                </a:solidFill>
                <a:latin typeface="Calibri" pitchFamily="34" charset="0"/>
              </a:rPr>
              <a:t>Linda Varangu </a:t>
            </a:r>
            <a:r>
              <a:rPr lang="en-CA" dirty="0" smtClean="0">
                <a:solidFill>
                  <a:srgbClr val="2E005C"/>
                </a:solidFill>
                <a:latin typeface="Calibri" pitchFamily="34" charset="0"/>
              </a:rPr>
              <a:t>		</a:t>
            </a:r>
            <a:r>
              <a:rPr lang="en-CA" dirty="0" smtClean="0">
                <a:solidFill>
                  <a:srgbClr val="2E005C"/>
                </a:solidFill>
                <a:latin typeface="Calibri" pitchFamily="34" charset="0"/>
                <a:hlinkClick r:id="rId7"/>
              </a:rPr>
              <a:t>linda</a:t>
            </a:r>
            <a:r>
              <a:rPr lang="en-CA" dirty="0">
                <a:solidFill>
                  <a:srgbClr val="2E005C"/>
                </a:solidFill>
                <a:latin typeface="Calibri" pitchFamily="34" charset="0"/>
                <a:hlinkClick r:id="rId7"/>
              </a:rPr>
              <a:t>@greenhealthcare.ca</a:t>
            </a:r>
            <a:endParaRPr lang="en-CA" dirty="0">
              <a:solidFill>
                <a:srgbClr val="2E005C"/>
              </a:solidFill>
              <a:latin typeface="Calibri" pitchFamily="34" charset="0"/>
            </a:endParaRPr>
          </a:p>
          <a:p>
            <a:endParaRPr lang="en-CA" dirty="0" smtClean="0">
              <a:solidFill>
                <a:srgbClr val="2E005C"/>
              </a:solidFill>
              <a:latin typeface="Calibri" pitchFamily="34" charset="0"/>
            </a:endParaRPr>
          </a:p>
          <a:p>
            <a:r>
              <a:rPr lang="en-CA" dirty="0" smtClean="0">
                <a:solidFill>
                  <a:srgbClr val="2E005C"/>
                </a:solidFill>
                <a:latin typeface="Calibri" pitchFamily="34" charset="0"/>
              </a:rPr>
              <a:t>Kent Waddington	</a:t>
            </a:r>
            <a:r>
              <a:rPr lang="en-CA" dirty="0" smtClean="0">
                <a:solidFill>
                  <a:srgbClr val="2E005C"/>
                </a:solidFill>
                <a:latin typeface="Calibri" pitchFamily="34" charset="0"/>
                <a:hlinkClick r:id="rId8"/>
              </a:rPr>
              <a:t>kent@greenhealthcare.ca</a:t>
            </a:r>
            <a:r>
              <a:rPr lang="en-CA" dirty="0" smtClean="0">
                <a:solidFill>
                  <a:srgbClr val="2E005C"/>
                </a:solidFill>
                <a:latin typeface="Calibri" pitchFamily="34" charset="0"/>
              </a:rPr>
              <a:t> </a:t>
            </a:r>
            <a:endParaRPr lang="fr-CA" sz="2800" b="1" dirty="0">
              <a:solidFill>
                <a:srgbClr val="2E005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Session Objectives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19486" y="1340768"/>
            <a:ext cx="887748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endParaRPr lang="en-CA" sz="30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CA" sz="3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CA" sz="3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CA" sz="3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486" y="344958"/>
            <a:ext cx="8716785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1474" y="1357701"/>
            <a:ext cx="85393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Housekeeping updates: Resiliency Mentoring Logo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Review any questions from Introductory </a:t>
            </a:r>
            <a:r>
              <a:rPr lang="en-US" sz="2800" dirty="0"/>
              <a:t>W</a:t>
            </a:r>
            <a:r>
              <a:rPr lang="en-US" sz="2800" dirty="0" smtClean="0"/>
              <a:t>ebinar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Discuss progress/questions each participant has made in identifying: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b="1" dirty="0" smtClean="0"/>
              <a:t>Your site-specific climate change impacts</a:t>
            </a:r>
          </a:p>
          <a:p>
            <a:pPr marL="800100" lvl="1" indent="-342900">
              <a:buFont typeface="+mj-lt"/>
              <a:buAutoNum type="romanLcPeriod"/>
            </a:pPr>
            <a:r>
              <a:rPr lang="en-US" sz="2800" b="1" dirty="0" smtClean="0"/>
              <a:t>   Team </a:t>
            </a:r>
            <a:r>
              <a:rPr lang="en-US" sz="2800" b="1" dirty="0"/>
              <a:t>members to undertake </a:t>
            </a:r>
            <a:r>
              <a:rPr lang="en-US" sz="2800" b="1" dirty="0" smtClean="0"/>
              <a:t>checklist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Prepare for Session #2: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 smtClean="0"/>
              <a:t>Assess </a:t>
            </a:r>
            <a:r>
              <a:rPr lang="en-US" sz="2800" dirty="0"/>
              <a:t>Climate-Related Risks </a:t>
            </a:r>
            <a:r>
              <a:rPr lang="en-US" sz="2800" dirty="0" smtClean="0"/>
              <a:t>(Questions 1- 19)</a:t>
            </a:r>
          </a:p>
          <a:p>
            <a:pPr marL="571500" indent="-571500">
              <a:buFont typeface="+mj-lt"/>
              <a:buAutoNum type="arabicPeriod" startAt="4"/>
            </a:pPr>
            <a:r>
              <a:rPr lang="en-US" sz="2800" dirty="0" smtClean="0"/>
              <a:t>Resources: Climate Change and Health </a:t>
            </a:r>
            <a:r>
              <a:rPr lang="en-US" sz="2800" dirty="0" err="1" smtClean="0"/>
              <a:t>Infographics</a:t>
            </a:r>
            <a:endParaRPr lang="en-US" sz="2800" dirty="0" smtClean="0"/>
          </a:p>
          <a:p>
            <a:pPr marL="571500" indent="-571500">
              <a:buFont typeface="+mj-lt"/>
              <a:buAutoNum type="arabicPeriod" startAt="4"/>
            </a:pPr>
            <a:r>
              <a:rPr lang="en-US" sz="2800" dirty="0" smtClean="0"/>
              <a:t>Reminder – Mentoring Call Schedule 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36163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96874" y="498168"/>
            <a:ext cx="8539397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1. Housekeeping 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19486" y="1340768"/>
            <a:ext cx="887748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endParaRPr lang="en-CA" sz="30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CA" sz="3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CA" sz="3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CA" sz="3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486" y="344958"/>
            <a:ext cx="8877480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21687" y="1792932"/>
            <a:ext cx="52011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hlinkClick r:id="rId4"/>
              </a:rPr>
              <a:t>http://greenhealthcare.ca/mentoringcohort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3898899" y="2690336"/>
            <a:ext cx="5023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Photo and Job Title/Organisation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Entry Survey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875" y="1352437"/>
            <a:ext cx="2930526" cy="4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70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96874" y="498168"/>
            <a:ext cx="8539397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 smtClean="0">
                <a:solidFill>
                  <a:srgbClr val="FFFFFF"/>
                </a:solidFill>
              </a:rPr>
              <a:t>1. Resiliency Mentoring Logo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19486" y="1340768"/>
            <a:ext cx="887748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endParaRPr lang="en-CA" sz="30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CA" sz="3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CA" sz="3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CA" sz="3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486" y="344958"/>
            <a:ext cx="8877480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Kent\Desktop\1_CURRENT\a_FREELANCE\COALITION\1_27-OTF-Resiliency 2016\CC LOGO\1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4" y="1481683"/>
            <a:ext cx="3505200" cy="3819525"/>
          </a:xfrm>
          <a:prstGeom prst="rect">
            <a:avLst/>
          </a:prstGeom>
          <a:noFill/>
        </p:spPr>
      </p:pic>
      <p:pic>
        <p:nvPicPr>
          <p:cNvPr id="1028" name="Picture 4" descr="C:\Users\Kent\Desktop\1_CURRENT\a_FREELANCE\COALITION\1_27-OTF-Resiliency 2016\CC LOGO\Resiliency-SSE-text1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7067" y="1326869"/>
            <a:ext cx="2822574" cy="1360430"/>
          </a:xfrm>
          <a:prstGeom prst="rect">
            <a:avLst/>
          </a:prstGeom>
          <a:noFill/>
        </p:spPr>
      </p:pic>
      <p:pic>
        <p:nvPicPr>
          <p:cNvPr id="1029" name="Picture 5" descr="C:\Users\Kent\Desktop\1_CURRENT\a_FREELANCE\COALITION\1_27-OTF-Resiliency 2016\CC LOGO\Resiliency-SSE-text2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5226" y="2890499"/>
            <a:ext cx="2801574" cy="11131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02074" y="4197247"/>
            <a:ext cx="3971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005600"/>
                </a:solidFill>
                <a:latin typeface="Copperplate Gothic Bold"/>
                <a:cs typeface="Copperplate Gothic Bold"/>
              </a:rPr>
              <a:t>The HealthCare</a:t>
            </a:r>
            <a:r>
              <a:rPr lang="en-US" sz="2800" dirty="0" smtClean="0">
                <a:solidFill>
                  <a:srgbClr val="005600"/>
                </a:solidFill>
              </a:rPr>
              <a:t> </a:t>
            </a:r>
          </a:p>
          <a:p>
            <a:pPr algn="ctr"/>
            <a:r>
              <a:rPr lang="en-US" sz="2600" b="1" dirty="0" smtClean="0">
                <a:latin typeface="Copperplate Gothic Bold"/>
                <a:cs typeface="Copperplate Gothic Bold"/>
              </a:rPr>
              <a:t>CLIMATE CHANGE </a:t>
            </a:r>
          </a:p>
          <a:p>
            <a:pPr algn="ctr"/>
            <a:r>
              <a:rPr lang="en-US" sz="2600" dirty="0" smtClean="0">
                <a:solidFill>
                  <a:srgbClr val="006900"/>
                </a:solidFill>
                <a:latin typeface="Copperplate Gothic Bold"/>
                <a:cs typeface="Copperplate Gothic Bold"/>
              </a:rPr>
              <a:t>Resiliency Project</a:t>
            </a:r>
            <a:endParaRPr lang="en-US" sz="2600" dirty="0">
              <a:solidFill>
                <a:srgbClr val="006900"/>
              </a:solidFill>
              <a:latin typeface="Copperplate Gothic Bold"/>
              <a:cs typeface="Copperplate Gothic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0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392703"/>
            <a:ext cx="7992888" cy="4281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 algn="l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Go to </a:t>
            </a:r>
            <a:r>
              <a:rPr lang="en-US" sz="2400" dirty="0">
                <a:hlinkClick r:id="rId4"/>
              </a:rPr>
              <a:t>http://greenhealthcare.ca/mentoring</a:t>
            </a:r>
            <a:endParaRPr lang="en-US" sz="2400" dirty="0"/>
          </a:p>
          <a:p>
            <a:pPr marL="971550" lvl="2" indent="-51435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Log into the Toolkit page and review checklist &amp; resources </a:t>
            </a:r>
          </a:p>
          <a:p>
            <a:pPr marL="971550" lvl="1" indent="-51435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Review </a:t>
            </a:r>
            <a:r>
              <a:rPr lang="en-US" sz="2400" dirty="0" smtClean="0">
                <a:solidFill>
                  <a:srgbClr val="000000"/>
                </a:solidFill>
              </a:rPr>
              <a:t>PPTs from: </a:t>
            </a:r>
          </a:p>
          <a:p>
            <a:pPr marL="1428750" lvl="2" indent="-51435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Resiliency </a:t>
            </a:r>
            <a:r>
              <a:rPr lang="en-US" dirty="0">
                <a:solidFill>
                  <a:srgbClr val="000000"/>
                </a:solidFill>
              </a:rPr>
              <a:t>webinar in </a:t>
            </a:r>
            <a:r>
              <a:rPr lang="en-US" dirty="0" smtClean="0">
                <a:solidFill>
                  <a:srgbClr val="000000"/>
                </a:solidFill>
              </a:rPr>
              <a:t>March </a:t>
            </a:r>
          </a:p>
          <a:p>
            <a:pPr marL="1428750" lvl="2" indent="-51435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Introductory Resiliency Mentoring Webinar</a:t>
            </a:r>
            <a:endParaRPr lang="en-US" dirty="0">
              <a:solidFill>
                <a:srgbClr val="000000"/>
              </a:solidFill>
            </a:endParaRPr>
          </a:p>
          <a:p>
            <a:pPr marL="514350" indent="-514350" algn="l">
              <a:buFont typeface="+mj-lt"/>
              <a:buAutoNum type="arabicPeriod" startAt="2"/>
            </a:pPr>
            <a:r>
              <a:rPr lang="en-US" sz="2400" dirty="0">
                <a:solidFill>
                  <a:srgbClr val="000000"/>
                </a:solidFill>
              </a:rPr>
              <a:t>Consider need for slide presentation on this project to your </a:t>
            </a:r>
            <a:r>
              <a:rPr lang="en-US" sz="2400" dirty="0" smtClean="0">
                <a:solidFill>
                  <a:srgbClr val="000000"/>
                </a:solidFill>
              </a:rPr>
              <a:t>team:</a:t>
            </a:r>
          </a:p>
          <a:p>
            <a:pPr marL="971550" lvl="1" indent="-514350" algn="l">
              <a:buFont typeface="Arial"/>
              <a:buChar char="•"/>
            </a:pPr>
            <a:r>
              <a:rPr lang="en-US" sz="2400" dirty="0" smtClean="0">
                <a:solidFill>
                  <a:srgbClr val="006900"/>
                </a:solidFill>
              </a:rPr>
              <a:t>Facilitators PPT </a:t>
            </a:r>
            <a:r>
              <a:rPr lang="en-US" sz="2400" dirty="0" smtClean="0">
                <a:solidFill>
                  <a:srgbClr val="000000"/>
                </a:solidFill>
              </a:rPr>
              <a:t>available which Coalition can update – any interest in this?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>
                <a:solidFill>
                  <a:srgbClr val="FFFFFF"/>
                </a:solidFill>
              </a:rPr>
              <a:t>2</a:t>
            </a:r>
            <a:r>
              <a:rPr lang="en-CA" sz="2800" dirty="0" smtClean="0">
                <a:solidFill>
                  <a:srgbClr val="FFFFFF"/>
                </a:solidFill>
              </a:rPr>
              <a:t>. Review Items: Register CC Resiliency Checklist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721314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88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96874" y="404664"/>
            <a:ext cx="8514453" cy="492443"/>
          </a:xfrm>
          <a:prstGeom prst="rect">
            <a:avLst/>
          </a:prstGeom>
          <a:solidFill>
            <a:srgbClr val="73BA64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US" sz="2600" b="1" dirty="0">
                <a:solidFill>
                  <a:srgbClr val="FFFFFF"/>
                </a:solidFill>
              </a:rPr>
              <a:t>2</a:t>
            </a:r>
            <a:r>
              <a:rPr lang="en-US" sz="2600" b="1" dirty="0" smtClean="0">
                <a:solidFill>
                  <a:srgbClr val="FFFFFF"/>
                </a:solidFill>
              </a:rPr>
              <a:t>. Review Items: HC Resiliency Checklist</a:t>
            </a:r>
            <a:endParaRPr lang="en-CA" sz="26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9905569"/>
              </p:ext>
            </p:extLst>
          </p:nvPr>
        </p:nvGraphicFramePr>
        <p:xfrm>
          <a:off x="426903" y="1124744"/>
          <a:ext cx="8484424" cy="5083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7720"/>
                <a:gridCol w="5112568"/>
                <a:gridCol w="1224136"/>
              </a:tblGrid>
              <a:tr h="4701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Subsection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Questions</a:t>
                      </a:r>
                      <a:endParaRPr lang="en-US" sz="1800" dirty="0"/>
                    </a:p>
                  </a:txBody>
                  <a:tcPr/>
                </a:tc>
              </a:tr>
              <a:tr h="681929"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Risk Assessment</a:t>
                      </a:r>
                      <a:endParaRPr lang="en-US" sz="1800" dirty="0"/>
                    </a:p>
                  </a:txBody>
                  <a:tcPr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Assessing risks to inform emergency management and risk reduction strategies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/>
                </a:tc>
              </a:tr>
              <a:tr h="4701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Assessing risks to infrastructure and systems </a:t>
                      </a:r>
                      <a:endParaRPr lang="en-US" sz="1800" dirty="0"/>
                    </a:p>
                  </a:txBody>
                  <a:tcPr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199">
                <a:tc rowSpan="6">
                  <a:txBody>
                    <a:bodyPr/>
                    <a:lstStyle/>
                    <a:p>
                      <a:r>
                        <a:rPr lang="en-US" sz="1800" dirty="0" smtClean="0"/>
                        <a:t>Risk Management</a:t>
                      </a:r>
                      <a:endParaRPr lang="en-US" sz="1800" dirty="0"/>
                    </a:p>
                  </a:txBody>
                  <a:tcP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Risk Management to Reduce Climate-Related Risks</a:t>
                      </a:r>
                      <a:endParaRPr lang="en-US" sz="1800" dirty="0"/>
                    </a:p>
                  </a:txBody>
                  <a:tcP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01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Procurement of Health Care Resources and Supplies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</a:tr>
              <a:tr h="4701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Notifications, Monitoring, and Surveillance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</a:tr>
              <a:tr h="4701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Clinical Risk Management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</a:tr>
              <a:tr h="4701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Infrastructure and Systems Risk Management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</a:tr>
              <a:tr h="4701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Energy Supply and Use</a:t>
                      </a:r>
                      <a:endParaRPr lang="en-US" sz="1800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1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Building Capacity</a:t>
                      </a:r>
                      <a:endParaRPr 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Sustainable Health Care and Climate Change Mitigation</a:t>
                      </a:r>
                      <a:endParaRPr 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61820" y="6251316"/>
            <a:ext cx="201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Questions: 78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7317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850" y="332656"/>
            <a:ext cx="8820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74077"/>
            <a:ext cx="9144000" cy="1183923"/>
          </a:xfrm>
          <a:prstGeom prst="rect">
            <a:avLst/>
          </a:prstGeom>
          <a:solidFill>
            <a:srgbClr val="44963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077"/>
            <a:ext cx="4860032" cy="11839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3866-626F-4D47-9C1A-A209563864A1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560" y="1392703"/>
            <a:ext cx="7992888" cy="395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Identify climate change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risks</a:t>
            </a:r>
          </a:p>
          <a:p>
            <a:pPr marL="571500" indent="-571500" algn="l"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Recruit team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members from the Emergency Management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Committee and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others</a:t>
            </a:r>
          </a:p>
          <a:p>
            <a:pPr marL="1028700" lvl="1" indent="-571500" algn="l"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Leverage existing key committees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571500" indent="-571500" algn="l"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Conduct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checklist assessment together</a:t>
            </a:r>
          </a:p>
          <a:p>
            <a:pPr marL="571500" indent="-571500" algn="l"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Discuss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options for what would be useful to the organization beyond our resiliency score</a:t>
            </a:r>
          </a:p>
          <a:p>
            <a:pPr algn="l"/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6875" y="498168"/>
            <a:ext cx="8289926" cy="523220"/>
          </a:xfrm>
          <a:prstGeom prst="rect">
            <a:avLst/>
          </a:prstGeom>
          <a:solidFill>
            <a:srgbClr val="449632"/>
          </a:solidFill>
          <a:ln w="76200" cmpd="sng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en-CA" sz="2800" dirty="0">
                <a:solidFill>
                  <a:srgbClr val="FFFFFF"/>
                </a:solidFill>
              </a:rPr>
              <a:t>2. Review Items: </a:t>
            </a:r>
            <a:r>
              <a:rPr lang="en-CA" sz="2800" dirty="0" smtClean="0">
                <a:solidFill>
                  <a:srgbClr val="FFFFFF"/>
                </a:solidFill>
              </a:rPr>
              <a:t>Process Steps 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86" y="344958"/>
            <a:ext cx="8670514" cy="815355"/>
          </a:xfrm>
          <a:prstGeom prst="rect">
            <a:avLst/>
          </a:prstGeom>
          <a:noFill/>
          <a:ln>
            <a:solidFill>
              <a:srgbClr val="449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03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8524</TotalTime>
  <Words>1677</Words>
  <Application>Microsoft Office PowerPoint</Application>
  <PresentationFormat>On-screen Show (4:3)</PresentationFormat>
  <Paragraphs>565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Varangu</dc:creator>
  <cp:lastModifiedBy>Kent</cp:lastModifiedBy>
  <cp:revision>206</cp:revision>
  <dcterms:created xsi:type="dcterms:W3CDTF">2017-02-27T11:46:33Z</dcterms:created>
  <dcterms:modified xsi:type="dcterms:W3CDTF">2017-04-25T18:08:31Z</dcterms:modified>
</cp:coreProperties>
</file>